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41" r:id="rId5"/>
    <p:sldId id="256" r:id="rId6"/>
    <p:sldId id="334" r:id="rId7"/>
    <p:sldId id="315" r:id="rId8"/>
    <p:sldId id="316" r:id="rId9"/>
    <p:sldId id="339" r:id="rId10"/>
    <p:sldId id="317" r:id="rId11"/>
    <p:sldId id="318" r:id="rId12"/>
    <p:sldId id="310" r:id="rId13"/>
    <p:sldId id="300" r:id="rId14"/>
    <p:sldId id="314" r:id="rId15"/>
    <p:sldId id="336" r:id="rId16"/>
    <p:sldId id="337" r:id="rId17"/>
    <p:sldId id="338" r:id="rId18"/>
    <p:sldId id="319" r:id="rId19"/>
    <p:sldId id="330" r:id="rId20"/>
    <p:sldId id="331" r:id="rId21"/>
    <p:sldId id="333" r:id="rId22"/>
    <p:sldId id="332" r:id="rId23"/>
    <p:sldId id="296" r:id="rId24"/>
    <p:sldId id="335" r:id="rId25"/>
    <p:sldId id="293" r:id="rId26"/>
    <p:sldId id="298" r:id="rId27"/>
    <p:sldId id="292" r:id="rId28"/>
    <p:sldId id="299" r:id="rId29"/>
    <p:sldId id="340" r:id="rId30"/>
    <p:sldId id="313" r:id="rId31"/>
    <p:sldId id="307" r:id="rId32"/>
    <p:sldId id="31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D6D6"/>
    <a:srgbClr val="EEEEEE"/>
    <a:srgbClr val="FF832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58" autoAdjust="0"/>
    <p:restoredTop sz="94712" autoAdjust="0"/>
  </p:normalViewPr>
  <p:slideViewPr>
    <p:cSldViewPr snapToGrid="0">
      <p:cViewPr varScale="1">
        <p:scale>
          <a:sx n="136" d="100"/>
          <a:sy n="136" d="100"/>
        </p:scale>
        <p:origin x="240" y="280"/>
      </p:cViewPr>
      <p:guideLst/>
    </p:cSldViewPr>
  </p:slideViewPr>
  <p:outlineViewPr>
    <p:cViewPr>
      <p:scale>
        <a:sx n="33" d="100"/>
        <a:sy n="33" d="100"/>
      </p:scale>
      <p:origin x="0" y="-94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3/1/21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3/1/21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792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8981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927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81624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1" y="2811054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 dirty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40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4" lvl="0" indent="-266704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1" y="6803351"/>
            <a:ext cx="9780105" cy="54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9" y="2698612"/>
            <a:ext cx="2411412" cy="1148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CA7700-AC96-3B47-A299-94FEDD7B9F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6356" y="4184790"/>
            <a:ext cx="1723644" cy="46805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4" indent="0">
              <a:buNone/>
              <a:defRPr/>
            </a:lvl2pPr>
            <a:lvl3pPr marL="542931" indent="0">
              <a:buNone/>
              <a:defRPr/>
            </a:lvl3pPr>
            <a:lvl4pPr marL="809635" indent="0">
              <a:buNone/>
              <a:defRPr/>
            </a:lvl4pPr>
            <a:lvl5pPr marL="1076339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8" y="1511250"/>
            <a:ext cx="5472114" cy="468000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4" indent="0">
              <a:buNone/>
              <a:defRPr/>
            </a:lvl2pPr>
            <a:lvl3pPr marL="542931" indent="0">
              <a:buNone/>
              <a:defRPr/>
            </a:lvl3pPr>
            <a:lvl4pPr marL="809635" indent="0">
              <a:buNone/>
              <a:defRPr/>
            </a:lvl4pPr>
            <a:lvl5pPr marL="1076339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1" y="1511477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1" y="1511476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4" indent="0">
              <a:buNone/>
              <a:defRPr/>
            </a:lvl2pPr>
            <a:lvl3pPr marL="542931" indent="0">
              <a:buNone/>
              <a:defRPr/>
            </a:lvl3pPr>
            <a:lvl4pPr marL="809635" indent="0">
              <a:buNone/>
              <a:defRPr/>
            </a:lvl4pPr>
            <a:lvl5pPr marL="1076339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4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3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4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3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1" y="2811054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40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4" lvl="0" indent="-266704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1" y="6803351"/>
            <a:ext cx="9780105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9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699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1" y="5209682"/>
            <a:ext cx="2411412" cy="1148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801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1" y="6803351"/>
            <a:ext cx="9780105" cy="54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4" lvl="0" indent="-266704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1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1" y="1007251"/>
            <a:ext cx="5448116" cy="5169713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1" y="1016231"/>
            <a:ext cx="1984174" cy="1148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801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8" y="1016231"/>
            <a:ext cx="1984174" cy="1148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801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2" y="1224129"/>
            <a:ext cx="5448116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5" y="1224129"/>
            <a:ext cx="54479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5" cy="423393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799" y="1943031"/>
            <a:ext cx="5447915" cy="424663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1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1" y="1892926"/>
            <a:ext cx="1984174" cy="1148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801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7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1"/>
            </a:lvl2pPr>
            <a:lvl3pPr>
              <a:defRPr sz="1600"/>
            </a:lvl3pPr>
            <a:lvl4pPr>
              <a:defRPr sz="1401"/>
            </a:lvl4pPr>
            <a:lvl5pPr>
              <a:defRPr sz="140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1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1" y="1892926"/>
            <a:ext cx="1984174" cy="1148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801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6" indent="0">
              <a:buNone/>
              <a:defRPr sz="1401"/>
            </a:lvl2pPr>
            <a:lvl3pPr marL="914411" indent="0">
              <a:buNone/>
              <a:defRPr sz="1200"/>
            </a:lvl3pPr>
            <a:lvl4pPr marL="1371617" indent="0">
              <a:buNone/>
              <a:defRPr sz="1001"/>
            </a:lvl4pPr>
            <a:lvl5pPr marL="1828823" indent="0">
              <a:buNone/>
              <a:defRPr sz="1001"/>
            </a:lvl5pPr>
            <a:lvl6pPr marL="2286029" indent="0">
              <a:buNone/>
              <a:defRPr sz="1001"/>
            </a:lvl6pPr>
            <a:lvl7pPr marL="2743234" indent="0">
              <a:buNone/>
              <a:defRPr sz="1001"/>
            </a:lvl7pPr>
            <a:lvl8pPr marL="3200440" indent="0">
              <a:buNone/>
              <a:defRPr sz="1001"/>
            </a:lvl8pPr>
            <a:lvl9pPr marL="3657646" indent="0">
              <a:buNone/>
              <a:defRPr sz="100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7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6" indent="0">
              <a:buNone/>
              <a:defRPr sz="2800"/>
            </a:lvl2pPr>
            <a:lvl3pPr marL="914411" indent="0">
              <a:buNone/>
              <a:defRPr sz="2400"/>
            </a:lvl3pPr>
            <a:lvl4pPr marL="1371617" indent="0">
              <a:buNone/>
              <a:defRPr sz="2000"/>
            </a:lvl4pPr>
            <a:lvl5pPr marL="1828823" indent="0">
              <a:buNone/>
              <a:defRPr sz="2000"/>
            </a:lvl5pPr>
            <a:lvl6pPr marL="2286029" indent="0">
              <a:buNone/>
              <a:defRPr sz="2000"/>
            </a:lvl6pPr>
            <a:lvl7pPr marL="2743234" indent="0">
              <a:buNone/>
              <a:defRPr sz="2000"/>
            </a:lvl7pPr>
            <a:lvl8pPr marL="3200440" indent="0">
              <a:buNone/>
              <a:defRPr sz="2000"/>
            </a:lvl8pPr>
            <a:lvl9pPr marL="3657646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1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1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1" y="4148861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1">
                <a:solidFill>
                  <a:schemeClr val="bg1"/>
                </a:solidFill>
              </a:defRPr>
            </a:lvl1pPr>
            <a:lvl2pPr marL="266704" indent="0" algn="r">
              <a:buNone/>
              <a:defRPr sz="1801">
                <a:solidFill>
                  <a:schemeClr val="bg1"/>
                </a:solidFill>
              </a:defRPr>
            </a:lvl2pPr>
            <a:lvl3pPr marL="542931" indent="0" algn="r">
              <a:buNone/>
              <a:defRPr sz="1801">
                <a:solidFill>
                  <a:schemeClr val="bg1"/>
                </a:solidFill>
              </a:defRPr>
            </a:lvl3pPr>
            <a:lvl4pPr marL="809635" indent="0" algn="r">
              <a:buNone/>
              <a:defRPr sz="1801">
                <a:solidFill>
                  <a:schemeClr val="bg1"/>
                </a:solidFill>
              </a:defRPr>
            </a:lvl4pPr>
            <a:lvl5pPr marL="1076339" indent="0" algn="r">
              <a:buNone/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9" y="5247782"/>
            <a:ext cx="2411412" cy="1148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1" y="6803351"/>
            <a:ext cx="9780105" cy="54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4" indent="0">
              <a:buNone/>
              <a:defRPr/>
            </a:lvl2pPr>
            <a:lvl3pPr marL="542931" indent="0">
              <a:buNone/>
              <a:defRPr/>
            </a:lvl3pPr>
            <a:lvl4pPr marL="809635" indent="0">
              <a:buNone/>
              <a:defRPr/>
            </a:lvl4pPr>
            <a:lvl5pPr marL="1076339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1" y="2033589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4" indent="0">
              <a:buNone/>
              <a:defRPr/>
            </a:lvl2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033068" y="896809"/>
            <a:ext cx="1442167" cy="1499933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8716753" y="4457234"/>
            <a:ext cx="1442167" cy="1499933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5812804" y="3756619"/>
            <a:ext cx="5664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240404" y="1585233"/>
            <a:ext cx="7711200" cy="19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5333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240404" y="4065933"/>
            <a:ext cx="7711200" cy="1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32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11296612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3316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3" y="1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699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" y="4110761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1">
                <a:solidFill>
                  <a:schemeClr val="bg1"/>
                </a:solidFill>
              </a:defRPr>
            </a:lvl1pPr>
            <a:lvl2pPr marL="266704" indent="0" algn="r">
              <a:buNone/>
              <a:defRPr sz="1801">
                <a:solidFill>
                  <a:schemeClr val="bg1"/>
                </a:solidFill>
              </a:defRPr>
            </a:lvl2pPr>
            <a:lvl3pPr marL="542931" indent="0" algn="r">
              <a:buNone/>
              <a:defRPr sz="1801">
                <a:solidFill>
                  <a:schemeClr val="bg1"/>
                </a:solidFill>
              </a:defRPr>
            </a:lvl3pPr>
            <a:lvl4pPr marL="809635" indent="0" algn="r">
              <a:buNone/>
              <a:defRPr sz="1801">
                <a:solidFill>
                  <a:schemeClr val="bg1"/>
                </a:solidFill>
              </a:defRPr>
            </a:lvl4pPr>
            <a:lvl5pPr marL="1076339" indent="0" algn="r">
              <a:buNone/>
              <a:defRPr sz="180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1" y="5209682"/>
            <a:ext cx="2411412" cy="1148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801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1" y="6803351"/>
            <a:ext cx="9780105" cy="54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1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1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4" indent="0">
              <a:buNone/>
              <a:defRPr/>
            </a:lvl2pPr>
            <a:lvl3pPr marL="542931" indent="0">
              <a:buNone/>
              <a:defRPr/>
            </a:lvl3pPr>
            <a:lvl4pPr marL="809635" indent="0">
              <a:buNone/>
              <a:defRPr/>
            </a:lvl4pPr>
            <a:lvl5pPr marL="1076339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7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9" y="3700775"/>
            <a:ext cx="2411412" cy="1148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801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1" y="1869796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5" y="2994141"/>
            <a:ext cx="6641627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4" indent="0">
              <a:buNone/>
              <a:defRPr/>
            </a:lvl2pPr>
            <a:lvl3pPr marL="542931" indent="0">
              <a:buNone/>
              <a:defRPr/>
            </a:lvl3pPr>
            <a:lvl4pPr marL="809635" indent="0">
              <a:buNone/>
              <a:defRPr/>
            </a:lvl4pPr>
            <a:lvl5pPr marL="1076339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9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6" y="1762069"/>
            <a:ext cx="1984174" cy="1148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801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4" indent="0">
              <a:buNone/>
              <a:defRPr/>
            </a:lvl2pPr>
            <a:lvl3pPr marL="542931" indent="0">
              <a:buNone/>
              <a:defRPr/>
            </a:lvl3pPr>
            <a:lvl4pPr marL="809635" indent="0">
              <a:buNone/>
              <a:defRPr/>
            </a:lvl4pPr>
            <a:lvl5pPr marL="1076339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07689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6" indent="0">
              <a:buNone/>
              <a:defRPr sz="2000" b="1"/>
            </a:lvl2pPr>
            <a:lvl3pPr marL="914411" indent="0">
              <a:buNone/>
              <a:defRPr sz="1801" b="1"/>
            </a:lvl3pPr>
            <a:lvl4pPr marL="1371617" indent="0">
              <a:buNone/>
              <a:defRPr sz="1600" b="1"/>
            </a:lvl4pPr>
            <a:lvl5pPr marL="1828823" indent="0">
              <a:buNone/>
              <a:defRPr sz="1600" b="1"/>
            </a:lvl5pPr>
            <a:lvl6pPr marL="2286029" indent="0">
              <a:buNone/>
              <a:defRPr sz="1600" b="1"/>
            </a:lvl6pPr>
            <a:lvl7pPr marL="2743234" indent="0">
              <a:buNone/>
              <a:defRPr sz="1600" b="1"/>
            </a:lvl7pPr>
            <a:lvl8pPr marL="3200440" indent="0">
              <a:buNone/>
              <a:defRPr sz="1600" b="1"/>
            </a:lvl8pPr>
            <a:lvl9pPr marL="3657646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15038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08215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8" y="2812215"/>
            <a:ext cx="5472114" cy="337903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1" y="2100317"/>
            <a:ext cx="1984174" cy="1148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801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8" y="2100317"/>
            <a:ext cx="1984174" cy="1148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1801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1"/>
            <a:ext cx="5664000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9780101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5"/>
            <a:ext cx="3733801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2" y="3957705"/>
            <a:ext cx="2910341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4" indent="0">
              <a:buNone/>
              <a:defRPr/>
            </a:lvl2pPr>
            <a:lvl3pPr marL="542931" indent="0">
              <a:buNone/>
              <a:defRPr/>
            </a:lvl3pPr>
            <a:lvl4pPr marL="809635" indent="0">
              <a:buNone/>
              <a:defRPr/>
            </a:lvl4pPr>
            <a:lvl5pPr marL="1076339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2" y="4306722"/>
            <a:ext cx="2910341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4" indent="0">
              <a:buNone/>
              <a:defRPr/>
            </a:lvl2pPr>
            <a:lvl3pPr marL="542931" indent="0">
              <a:buNone/>
              <a:defRPr/>
            </a:lvl3pPr>
            <a:lvl4pPr marL="809635" indent="0">
              <a:buNone/>
              <a:defRPr/>
            </a:lvl4pPr>
            <a:lvl5pPr marL="1076339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2" y="4655739"/>
            <a:ext cx="2910341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4" indent="0">
              <a:buNone/>
              <a:defRPr/>
            </a:lvl2pPr>
            <a:lvl3pPr marL="542931" indent="0">
              <a:buNone/>
              <a:defRPr/>
            </a:lvl3pPr>
            <a:lvl4pPr marL="809635" indent="0">
              <a:buNone/>
              <a:defRPr/>
            </a:lvl4pPr>
            <a:lvl5pPr marL="1076339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2" y="5004756"/>
            <a:ext cx="2910341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4" indent="0">
              <a:buNone/>
              <a:defRPr/>
            </a:lvl2pPr>
            <a:lvl3pPr marL="542931" indent="0">
              <a:buNone/>
              <a:defRPr/>
            </a:lvl3pPr>
            <a:lvl4pPr marL="809635" indent="0">
              <a:buNone/>
              <a:defRPr/>
            </a:lvl4pPr>
            <a:lvl5pPr marL="1076339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1" y="6803351"/>
            <a:ext cx="9780105" cy="54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1" cy="11482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4" indent="0">
              <a:buNone/>
              <a:defRPr/>
            </a:lvl2pPr>
            <a:lvl3pPr marL="542931" indent="0">
              <a:buNone/>
              <a:defRPr/>
            </a:lvl3pPr>
            <a:lvl4pPr marL="809635" indent="0">
              <a:buNone/>
              <a:defRPr/>
            </a:lvl4pPr>
            <a:lvl5pPr marL="1076339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1" y="6371351"/>
            <a:ext cx="9780101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1" y="6803351"/>
            <a:ext cx="9780105" cy="54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3" y="6371351"/>
            <a:ext cx="12191998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3DF93610-7331-724C-B249-64E978FE0C7F}"/>
              </a:ext>
            </a:extLst>
          </p:cNvPr>
          <p:cNvSpPr/>
          <p:nvPr userDrawn="1"/>
        </p:nvSpPr>
        <p:spPr>
          <a:xfrm>
            <a:off x="9780101" y="6387516"/>
            <a:ext cx="1979897" cy="432000"/>
          </a:xfrm>
          <a:prstGeom prst="rect">
            <a:avLst/>
          </a:prstGeom>
          <a:blipFill>
            <a:blip r:embed="rId2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3" r:id="rId18"/>
    <p:sldLayoutId id="2147483674" r:id="rId19"/>
    <p:sldLayoutId id="2147483654" r:id="rId20"/>
    <p:sldLayoutId id="2147483655" r:id="rId21"/>
    <p:sldLayoutId id="2147483675" r:id="rId22"/>
    <p:sldLayoutId id="2147483672" r:id="rId23"/>
    <p:sldLayoutId id="2147483676" r:id="rId24"/>
  </p:sldLayoutIdLst>
  <p:hf hdr="0" dt="0"/>
  <p:txStyles>
    <p:titleStyle>
      <a:lvl1pPr algn="l" defTabSz="914411" rtl="0" eaLnBrk="1" latinLnBrk="0" hangingPunct="1">
        <a:lnSpc>
          <a:spcPct val="90000"/>
        </a:lnSpc>
        <a:spcBef>
          <a:spcPct val="0"/>
        </a:spcBef>
        <a:buNone/>
        <a:defRPr sz="3200" b="1" kern="1200" spc="-149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4" indent="-266704" algn="l" defTabSz="914411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18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31" indent="-276229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35" indent="-2667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39" indent="-2667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43" indent="-2667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32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38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044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249" indent="-228604" algn="l" defTabSz="91441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11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7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23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29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34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40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46" algn="l" defTabSz="914411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26135C-E34C-CD4A-98C8-7D6C9F32F8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F14540-9645-F44D-9536-60983B567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33" y="119917"/>
            <a:ext cx="11328000" cy="432000"/>
          </a:xfrm>
        </p:spPr>
        <p:txBody>
          <a:bodyPr/>
          <a:lstStyle/>
          <a:p>
            <a:r>
              <a:rPr lang="en-US" b="0" dirty="0">
                <a:latin typeface="Georgia" panose="02040502050405020303" pitchFamily="18" charset="0"/>
              </a:rPr>
              <a:t>Team Coast-2-Coast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3B1E-435D-8742-9721-124676B6A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414" r="1572" b="2116"/>
          <a:stretch/>
        </p:blipFill>
        <p:spPr>
          <a:xfrm>
            <a:off x="1328830" y="867509"/>
            <a:ext cx="8809892" cy="512298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BA6E74E-A3F3-BA45-BDAA-F6C7ADCDBEC9}"/>
              </a:ext>
            </a:extLst>
          </p:cNvPr>
          <p:cNvGrpSpPr/>
          <p:nvPr/>
        </p:nvGrpSpPr>
        <p:grpSpPr>
          <a:xfrm>
            <a:off x="2198108" y="2738062"/>
            <a:ext cx="457200" cy="457200"/>
            <a:chOff x="1412445" y="1186469"/>
            <a:chExt cx="457200" cy="45720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F686863A-C03A-B949-8CA9-0B6A35DBCAA1}"/>
                </a:ext>
              </a:extLst>
            </p:cNvPr>
            <p:cNvSpPr/>
            <p:nvPr/>
          </p:nvSpPr>
          <p:spPr>
            <a:xfrm rot="7817864">
              <a:off x="1412445" y="1186469"/>
              <a:ext cx="457200" cy="457200"/>
            </a:xfrm>
            <a:prstGeom prst="teardrop">
              <a:avLst>
                <a:gd name="adj" fmla="val 15641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00B6C23-05DF-BB4F-8284-9457E5CCDD45}"/>
                </a:ext>
              </a:extLst>
            </p:cNvPr>
            <p:cNvSpPr/>
            <p:nvPr/>
          </p:nvSpPr>
          <p:spPr>
            <a:xfrm>
              <a:off x="1530755" y="130316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4907B3-9A16-AB45-ADAD-F1842447CA7E}"/>
              </a:ext>
            </a:extLst>
          </p:cNvPr>
          <p:cNvGrpSpPr/>
          <p:nvPr/>
        </p:nvGrpSpPr>
        <p:grpSpPr>
          <a:xfrm>
            <a:off x="7950381" y="3967198"/>
            <a:ext cx="457200" cy="457200"/>
            <a:chOff x="1412445" y="1186469"/>
            <a:chExt cx="457200" cy="457200"/>
          </a:xfrm>
        </p:grpSpPr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DEA24E56-9175-F64E-AE48-AF3F5B8653CC}"/>
                </a:ext>
              </a:extLst>
            </p:cNvPr>
            <p:cNvSpPr/>
            <p:nvPr/>
          </p:nvSpPr>
          <p:spPr>
            <a:xfrm rot="7817864">
              <a:off x="1412445" y="1186469"/>
              <a:ext cx="457200" cy="457200"/>
            </a:xfrm>
            <a:prstGeom prst="teardrop">
              <a:avLst>
                <a:gd name="adj" fmla="val 15641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D50B227-161E-E049-9942-269D613BEE5A}"/>
                </a:ext>
              </a:extLst>
            </p:cNvPr>
            <p:cNvSpPr/>
            <p:nvPr/>
          </p:nvSpPr>
          <p:spPr>
            <a:xfrm>
              <a:off x="1530755" y="130316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96991B-E4A8-374B-9CD2-D82E94430752}"/>
              </a:ext>
            </a:extLst>
          </p:cNvPr>
          <p:cNvGrpSpPr/>
          <p:nvPr/>
        </p:nvGrpSpPr>
        <p:grpSpPr>
          <a:xfrm>
            <a:off x="7444783" y="3060263"/>
            <a:ext cx="457200" cy="457200"/>
            <a:chOff x="1412445" y="1186469"/>
            <a:chExt cx="457200" cy="457200"/>
          </a:xfrm>
        </p:grpSpPr>
        <p:sp>
          <p:nvSpPr>
            <p:cNvPr id="17" name="Teardrop 16">
              <a:extLst>
                <a:ext uri="{FF2B5EF4-FFF2-40B4-BE49-F238E27FC236}">
                  <a16:creationId xmlns:a16="http://schemas.microsoft.com/office/drawing/2014/main" id="{6873585A-DE40-C540-BE43-2B0119E08E73}"/>
                </a:ext>
              </a:extLst>
            </p:cNvPr>
            <p:cNvSpPr/>
            <p:nvPr/>
          </p:nvSpPr>
          <p:spPr>
            <a:xfrm rot="7817864">
              <a:off x="1412445" y="1186469"/>
              <a:ext cx="457200" cy="457200"/>
            </a:xfrm>
            <a:prstGeom prst="teardrop">
              <a:avLst>
                <a:gd name="adj" fmla="val 15641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0658B0-46AB-2C49-A0E0-9C735A36C051}"/>
                </a:ext>
              </a:extLst>
            </p:cNvPr>
            <p:cNvSpPr/>
            <p:nvPr/>
          </p:nvSpPr>
          <p:spPr>
            <a:xfrm>
              <a:off x="1530755" y="130316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FC7129-4DC4-D545-9D8D-E2CD14DA9586}"/>
              </a:ext>
            </a:extLst>
          </p:cNvPr>
          <p:cNvGrpSpPr/>
          <p:nvPr/>
        </p:nvGrpSpPr>
        <p:grpSpPr>
          <a:xfrm>
            <a:off x="8669247" y="2187260"/>
            <a:ext cx="457200" cy="457200"/>
            <a:chOff x="1412445" y="1186469"/>
            <a:chExt cx="457200" cy="457200"/>
          </a:xfrm>
        </p:grpSpPr>
        <p:sp>
          <p:nvSpPr>
            <p:cNvPr id="20" name="Teardrop 19">
              <a:extLst>
                <a:ext uri="{FF2B5EF4-FFF2-40B4-BE49-F238E27FC236}">
                  <a16:creationId xmlns:a16="http://schemas.microsoft.com/office/drawing/2014/main" id="{FA84FCBC-39FC-0B41-892F-309849B49F60}"/>
                </a:ext>
              </a:extLst>
            </p:cNvPr>
            <p:cNvSpPr/>
            <p:nvPr/>
          </p:nvSpPr>
          <p:spPr>
            <a:xfrm rot="7817864">
              <a:off x="1412445" y="1186469"/>
              <a:ext cx="457200" cy="457200"/>
            </a:xfrm>
            <a:prstGeom prst="teardrop">
              <a:avLst>
                <a:gd name="adj" fmla="val 15641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FDAE67A-D58D-C643-AD81-D1C740E11A07}"/>
                </a:ext>
              </a:extLst>
            </p:cNvPr>
            <p:cNvSpPr/>
            <p:nvPr/>
          </p:nvSpPr>
          <p:spPr>
            <a:xfrm>
              <a:off x="1530755" y="130316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DE1AEE2-0EDA-5C4F-8244-B02DB961D7E0}"/>
              </a:ext>
            </a:extLst>
          </p:cNvPr>
          <p:cNvGrpSpPr/>
          <p:nvPr/>
        </p:nvGrpSpPr>
        <p:grpSpPr>
          <a:xfrm>
            <a:off x="1477609" y="2033245"/>
            <a:ext cx="831836" cy="787570"/>
            <a:chOff x="902677" y="1972200"/>
            <a:chExt cx="1516915" cy="7434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BD4EB4-5061-FF47-B3E8-B03458EA427E}"/>
                </a:ext>
              </a:extLst>
            </p:cNvPr>
            <p:cNvCxnSpPr/>
            <p:nvPr/>
          </p:nvCxnSpPr>
          <p:spPr>
            <a:xfrm flipH="1" flipV="1">
              <a:off x="1592220" y="1972200"/>
              <a:ext cx="827372" cy="743469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6E28E3-0CC4-FA4E-87E6-0C888CA90B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2677" y="1972200"/>
              <a:ext cx="701267" cy="1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26A944-A41D-6045-A52D-DDD021AD50DF}"/>
              </a:ext>
            </a:extLst>
          </p:cNvPr>
          <p:cNvGrpSpPr/>
          <p:nvPr/>
        </p:nvGrpSpPr>
        <p:grpSpPr>
          <a:xfrm flipH="1">
            <a:off x="9018202" y="477717"/>
            <a:ext cx="764827" cy="1775319"/>
            <a:chOff x="902677" y="1972200"/>
            <a:chExt cx="1516915" cy="74346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10711A9-8393-6B49-B7B5-8CF4B0DD5C76}"/>
                </a:ext>
              </a:extLst>
            </p:cNvPr>
            <p:cNvCxnSpPr/>
            <p:nvPr/>
          </p:nvCxnSpPr>
          <p:spPr>
            <a:xfrm flipH="1" flipV="1">
              <a:off x="1592220" y="1972200"/>
              <a:ext cx="827372" cy="743469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43CCC31-3E63-C244-A89F-36C5D4617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2677" y="1972200"/>
              <a:ext cx="701267" cy="1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9EB965-77AF-804C-906D-FF4341D544DC}"/>
              </a:ext>
            </a:extLst>
          </p:cNvPr>
          <p:cNvGrpSpPr/>
          <p:nvPr/>
        </p:nvGrpSpPr>
        <p:grpSpPr>
          <a:xfrm flipH="1" flipV="1">
            <a:off x="7870182" y="4002409"/>
            <a:ext cx="1320485" cy="955198"/>
            <a:chOff x="964596" y="1892774"/>
            <a:chExt cx="1454996" cy="822895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7CECDC9-FABC-CF4C-8D68-08FCDF9F04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00368" y="1892774"/>
              <a:ext cx="919224" cy="822895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CF99B64-B564-CC44-8AA9-D912B90BB3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4596" y="1896603"/>
              <a:ext cx="547887" cy="0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27EE19-B3F8-5044-83C2-F2603DAAD46A}"/>
              </a:ext>
            </a:extLst>
          </p:cNvPr>
          <p:cNvGrpSpPr/>
          <p:nvPr/>
        </p:nvGrpSpPr>
        <p:grpSpPr>
          <a:xfrm flipH="1">
            <a:off x="8368212" y="3083352"/>
            <a:ext cx="1216187" cy="956267"/>
            <a:chOff x="1096844" y="1891530"/>
            <a:chExt cx="1322748" cy="824139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B897A4C-172A-A945-A9CE-F278DAFBCC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3267" y="1891530"/>
              <a:ext cx="936325" cy="824139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1233FDB-A062-1248-A856-CC2DE1D786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6844" y="1891530"/>
              <a:ext cx="384570" cy="1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7C5206-B294-554B-8CA1-C00066BBA87A}"/>
              </a:ext>
            </a:extLst>
          </p:cNvPr>
          <p:cNvGrpSpPr/>
          <p:nvPr/>
        </p:nvGrpSpPr>
        <p:grpSpPr>
          <a:xfrm>
            <a:off x="7710294" y="3869547"/>
            <a:ext cx="457200" cy="457200"/>
            <a:chOff x="1412445" y="1186469"/>
            <a:chExt cx="457200" cy="457200"/>
          </a:xfrm>
        </p:grpSpPr>
        <p:sp>
          <p:nvSpPr>
            <p:cNvPr id="39" name="Teardrop 38">
              <a:extLst>
                <a:ext uri="{FF2B5EF4-FFF2-40B4-BE49-F238E27FC236}">
                  <a16:creationId xmlns:a16="http://schemas.microsoft.com/office/drawing/2014/main" id="{F577135E-F245-B94E-A3B4-860DA863EA88}"/>
                </a:ext>
              </a:extLst>
            </p:cNvPr>
            <p:cNvSpPr/>
            <p:nvPr/>
          </p:nvSpPr>
          <p:spPr>
            <a:xfrm rot="7817864">
              <a:off x="1412445" y="1186469"/>
              <a:ext cx="457200" cy="457200"/>
            </a:xfrm>
            <a:prstGeom prst="teardrop">
              <a:avLst>
                <a:gd name="adj" fmla="val 15641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07B57D-5D64-CB44-82AC-ED221D9918AF}"/>
                </a:ext>
              </a:extLst>
            </p:cNvPr>
            <p:cNvSpPr/>
            <p:nvPr/>
          </p:nvSpPr>
          <p:spPr>
            <a:xfrm>
              <a:off x="1530755" y="130316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0F3E01-BA75-4B4A-8329-D7F11B8C1F55}"/>
              </a:ext>
            </a:extLst>
          </p:cNvPr>
          <p:cNvGrpSpPr/>
          <p:nvPr/>
        </p:nvGrpSpPr>
        <p:grpSpPr>
          <a:xfrm rot="11279986" flipH="1">
            <a:off x="7100931" y="3471091"/>
            <a:ext cx="405445" cy="2464916"/>
            <a:chOff x="1112509" y="1961157"/>
            <a:chExt cx="494574" cy="743095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C6E6E4-C751-5644-92DE-5A5EB9709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3156" y="1972200"/>
              <a:ext cx="79063" cy="732052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9B2F40F-8367-0441-881F-C10A451C6F95}"/>
                </a:ext>
              </a:extLst>
            </p:cNvPr>
            <p:cNvCxnSpPr>
              <a:cxnSpLocks/>
            </p:cNvCxnSpPr>
            <p:nvPr/>
          </p:nvCxnSpPr>
          <p:spPr>
            <a:xfrm rot="11279986">
              <a:off x="1112509" y="1961157"/>
              <a:ext cx="494574" cy="2553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E6DA44B-FE1B-0C43-A39F-84B80561051B}"/>
              </a:ext>
            </a:extLst>
          </p:cNvPr>
          <p:cNvSpPr txBox="1"/>
          <p:nvPr/>
        </p:nvSpPr>
        <p:spPr>
          <a:xfrm>
            <a:off x="-156107" y="1828800"/>
            <a:ext cx="167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Tw Cen MT" panose="020B0602020104020603" pitchFamily="34" charset="77"/>
              </a:rPr>
              <a:t>Christina</a:t>
            </a:r>
            <a:endParaRPr lang="en-US" sz="1801" b="1" dirty="0">
              <a:latin typeface="Tw Cen MT" panose="020B0602020104020603" pitchFamily="34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220C18-97C5-424E-BC4A-7038B385BCF0}"/>
              </a:ext>
            </a:extLst>
          </p:cNvPr>
          <p:cNvSpPr txBox="1"/>
          <p:nvPr/>
        </p:nvSpPr>
        <p:spPr>
          <a:xfrm>
            <a:off x="9560201" y="2914075"/>
            <a:ext cx="167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77"/>
              </a:rPr>
              <a:t>Paulina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880B6B9-F12C-134A-AB77-713E979E3C3B}"/>
              </a:ext>
            </a:extLst>
          </p:cNvPr>
          <p:cNvSpPr txBox="1"/>
          <p:nvPr/>
        </p:nvSpPr>
        <p:spPr>
          <a:xfrm>
            <a:off x="9226780" y="4783884"/>
            <a:ext cx="167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77"/>
              </a:rPr>
              <a:t>Alejandra</a:t>
            </a:r>
            <a:endParaRPr lang="en-US" sz="2000" b="1" dirty="0">
              <a:latin typeface="Tw Cen MT" panose="020B0602020104020603" pitchFamily="34" charset="7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8C5559-127A-F14A-9CA3-0DF49AADA06D}"/>
              </a:ext>
            </a:extLst>
          </p:cNvPr>
          <p:cNvSpPr txBox="1"/>
          <p:nvPr/>
        </p:nvSpPr>
        <p:spPr>
          <a:xfrm>
            <a:off x="9762430" y="323627"/>
            <a:ext cx="167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77"/>
              </a:rPr>
              <a:t>Zaire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C7681C-B035-314B-8D0C-421A377C54F0}"/>
              </a:ext>
            </a:extLst>
          </p:cNvPr>
          <p:cNvSpPr txBox="1"/>
          <p:nvPr/>
        </p:nvSpPr>
        <p:spPr>
          <a:xfrm>
            <a:off x="5286729" y="5721534"/>
            <a:ext cx="167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Tw Cen MT" panose="020B0602020104020603" pitchFamily="34" charset="77"/>
              </a:rPr>
              <a:t>Sandra</a:t>
            </a:r>
          </a:p>
        </p:txBody>
      </p:sp>
    </p:spTree>
    <p:extLst>
      <p:ext uri="{BB962C8B-B14F-4D97-AF65-F5344CB8AC3E}">
        <p14:creationId xmlns:p14="http://schemas.microsoft.com/office/powerpoint/2010/main" val="2986422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0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226E7A-A9D9-3548-87F8-821EF5B5D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545" y="580319"/>
            <a:ext cx="2811412" cy="1294823"/>
          </a:xfrm>
          <a:prstGeom prst="rect">
            <a:avLst/>
          </a:prstGeom>
          <a:ln>
            <a:gradFill flip="none" rotWithShape="1">
              <a:gsLst>
                <a:gs pos="0">
                  <a:schemeClr val="accent5"/>
                </a:gs>
                <a:gs pos="33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9D29EA-E2DF-B440-8A9A-4B94113347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676" b="20518"/>
          <a:stretch/>
        </p:blipFill>
        <p:spPr>
          <a:xfrm>
            <a:off x="8613347" y="2856774"/>
            <a:ext cx="3229778" cy="978759"/>
          </a:xfrm>
          <a:prstGeom prst="rect">
            <a:avLst/>
          </a:prstGeom>
          <a:ln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998495-C478-D147-9F06-5D9E80378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518" y="487023"/>
            <a:ext cx="4976834" cy="1405316"/>
          </a:xfrm>
          <a:prstGeom prst="rect">
            <a:avLst/>
          </a:prstGeom>
          <a:ln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8277B9-E3ED-6F49-AF32-E68B3614FC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682"/>
          <a:stretch/>
        </p:blipFill>
        <p:spPr>
          <a:xfrm>
            <a:off x="3176681" y="2794140"/>
            <a:ext cx="4550379" cy="1100482"/>
          </a:xfrm>
          <a:prstGeom prst="rect">
            <a:avLst/>
          </a:prstGeom>
          <a:ln>
            <a:gradFill flip="none" rotWithShape="1">
              <a:gsLst>
                <a:gs pos="0">
                  <a:schemeClr val="accent5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555533F-75C0-2E43-BEFF-2A41944A4F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997" y="2711619"/>
            <a:ext cx="1971468" cy="1411572"/>
          </a:xfrm>
          <a:prstGeom prst="rect">
            <a:avLst/>
          </a:prstGeom>
          <a:ln>
            <a:gradFill flip="none" rotWithShape="1">
              <a:gsLst>
                <a:gs pos="0">
                  <a:schemeClr val="accent5"/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88DE1DD-8649-0743-A7C2-6E94183FF609}"/>
              </a:ext>
            </a:extLst>
          </p:cNvPr>
          <p:cNvSpPr txBox="1"/>
          <p:nvPr/>
        </p:nvSpPr>
        <p:spPr>
          <a:xfrm>
            <a:off x="1561092" y="263122"/>
            <a:ext cx="2707573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1" b="1" dirty="0"/>
              <a:t>FIPS Data Frame</a:t>
            </a:r>
            <a:endParaRPr lang="en-US" sz="12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EAD6B7-2DEF-0648-B26A-66F157270749}"/>
              </a:ext>
            </a:extLst>
          </p:cNvPr>
          <p:cNvSpPr txBox="1"/>
          <p:nvPr/>
        </p:nvSpPr>
        <p:spPr>
          <a:xfrm>
            <a:off x="6559948" y="135321"/>
            <a:ext cx="4715403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1" b="1" dirty="0"/>
              <a:t>Food Bank Location Data Frame</a:t>
            </a:r>
          </a:p>
        </p:txBody>
      </p:sp>
      <p:sp>
        <p:nvSpPr>
          <p:cNvPr id="26" name="Left-Right-Up Arrow 25">
            <a:extLst>
              <a:ext uri="{FF2B5EF4-FFF2-40B4-BE49-F238E27FC236}">
                <a16:creationId xmlns:a16="http://schemas.microsoft.com/office/drawing/2014/main" id="{2911806D-3C23-224D-A0A5-7B185FBE2A57}"/>
              </a:ext>
            </a:extLst>
          </p:cNvPr>
          <p:cNvSpPr/>
          <p:nvPr/>
        </p:nvSpPr>
        <p:spPr>
          <a:xfrm rot="10800000">
            <a:off x="4560125" y="1132279"/>
            <a:ext cx="1439092" cy="1100482"/>
          </a:xfrm>
          <a:prstGeom prst="leftRightUpArrow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7" name="Left-Right Arrow Callout 26">
            <a:extLst>
              <a:ext uri="{FF2B5EF4-FFF2-40B4-BE49-F238E27FC236}">
                <a16:creationId xmlns:a16="http://schemas.microsoft.com/office/drawing/2014/main" id="{8D30EAA9-2D0C-914A-BEC8-1220CA23353F}"/>
              </a:ext>
            </a:extLst>
          </p:cNvPr>
          <p:cNvSpPr/>
          <p:nvPr/>
        </p:nvSpPr>
        <p:spPr>
          <a:xfrm>
            <a:off x="2412474" y="3179902"/>
            <a:ext cx="663237" cy="335195"/>
          </a:xfrm>
          <a:prstGeom prst="leftRightArrowCallou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29" name="Left-Right Arrow Callout 28">
            <a:extLst>
              <a:ext uri="{FF2B5EF4-FFF2-40B4-BE49-F238E27FC236}">
                <a16:creationId xmlns:a16="http://schemas.microsoft.com/office/drawing/2014/main" id="{0F98BE7B-60BB-9D46-9D91-C044C835F4E1}"/>
              </a:ext>
            </a:extLst>
          </p:cNvPr>
          <p:cNvSpPr/>
          <p:nvPr/>
        </p:nvSpPr>
        <p:spPr>
          <a:xfrm>
            <a:off x="7813286" y="3159822"/>
            <a:ext cx="663237" cy="335195"/>
          </a:xfrm>
          <a:prstGeom prst="leftRightArrowCallou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B7B4DE-9D6D-934D-97E5-2F2F51A0B667}"/>
              </a:ext>
            </a:extLst>
          </p:cNvPr>
          <p:cNvSpPr txBox="1"/>
          <p:nvPr/>
        </p:nvSpPr>
        <p:spPr>
          <a:xfrm>
            <a:off x="391883" y="2375245"/>
            <a:ext cx="1857205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1" b="1" dirty="0"/>
              <a:t>Distance Data Frame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468F05B-E81D-234A-9373-89D743B534CE}"/>
              </a:ext>
            </a:extLst>
          </p:cNvPr>
          <p:cNvSpPr txBox="1"/>
          <p:nvPr/>
        </p:nvSpPr>
        <p:spPr>
          <a:xfrm>
            <a:off x="8613347" y="2532451"/>
            <a:ext cx="3229778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1" b="1" dirty="0"/>
              <a:t>Food Insecurity Data Frame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0516E1-EEC4-E243-80A4-A7C3027EACB3}"/>
              </a:ext>
            </a:extLst>
          </p:cNvPr>
          <p:cNvSpPr txBox="1"/>
          <p:nvPr/>
        </p:nvSpPr>
        <p:spPr>
          <a:xfrm>
            <a:off x="6298516" y="1914332"/>
            <a:ext cx="49768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FeedingAmerica.org</a:t>
            </a:r>
            <a:endParaRPr lang="en-US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30F790-EA10-CB49-970A-31611D204678}"/>
              </a:ext>
            </a:extLst>
          </p:cNvPr>
          <p:cNvSpPr txBox="1"/>
          <p:nvPr/>
        </p:nvSpPr>
        <p:spPr>
          <a:xfrm>
            <a:off x="1440545" y="1885606"/>
            <a:ext cx="28114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Data.world</a:t>
            </a:r>
            <a:r>
              <a:rPr lang="en-US" sz="1100" dirty="0"/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8B66BA-4C57-F343-A8EB-065F6468CBEB}"/>
              </a:ext>
            </a:extLst>
          </p:cNvPr>
          <p:cNvSpPr txBox="1"/>
          <p:nvPr/>
        </p:nvSpPr>
        <p:spPr>
          <a:xfrm>
            <a:off x="8613347" y="3833571"/>
            <a:ext cx="3229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/>
              <a:t>FeedingAmerica.org</a:t>
            </a: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58E525-0CA0-9E4F-812F-BA0DE7B0E52E}"/>
              </a:ext>
            </a:extLst>
          </p:cNvPr>
          <p:cNvSpPr txBox="1"/>
          <p:nvPr/>
        </p:nvSpPr>
        <p:spPr>
          <a:xfrm>
            <a:off x="277622" y="4129472"/>
            <a:ext cx="197146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National Bureau of Economic Research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B877373-AA74-8F48-A31B-2E10EDC5C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52322" y="4570646"/>
            <a:ext cx="7456548" cy="1737356"/>
          </a:xfrm>
          <a:prstGeom prst="rect">
            <a:avLst/>
          </a:prstGeom>
          <a:ln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46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EFD2E0E-2813-A645-863C-245BFDC0F410}"/>
              </a:ext>
            </a:extLst>
          </p:cNvPr>
          <p:cNvSpPr txBox="1"/>
          <p:nvPr/>
        </p:nvSpPr>
        <p:spPr>
          <a:xfrm>
            <a:off x="2220682" y="4257734"/>
            <a:ext cx="68401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Final Data Frame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B2A991-51F4-0E46-ACF8-164FDFBB61AE}"/>
              </a:ext>
            </a:extLst>
          </p:cNvPr>
          <p:cNvSpPr txBox="1"/>
          <p:nvPr/>
        </p:nvSpPr>
        <p:spPr>
          <a:xfrm>
            <a:off x="9596692" y="5223878"/>
            <a:ext cx="19104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U.S. Department of Agriculture </a:t>
            </a:r>
          </a:p>
        </p:txBody>
      </p:sp>
    </p:spTree>
    <p:extLst>
      <p:ext uri="{BB962C8B-B14F-4D97-AF65-F5344CB8AC3E}">
        <p14:creationId xmlns:p14="http://schemas.microsoft.com/office/powerpoint/2010/main" val="201000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6" grpId="0" animBg="1"/>
      <p:bldP spid="27" grpId="0" animBg="1"/>
      <p:bldP spid="29" grpId="0" animBg="1"/>
      <p:bldP spid="30" grpId="0"/>
      <p:bldP spid="31" grpId="0"/>
      <p:bldP spid="2" grpId="0"/>
      <p:bldP spid="19" grpId="0"/>
      <p:bldP spid="24" grpId="0"/>
      <p:bldP spid="25" grpId="0"/>
      <p:bldP spid="36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9AA0361-CD1F-1544-9E70-F20D4D924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 Variables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Food Insecurity Percent Change (2018-2020)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Has Food Bank? Yes-1 / No-0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Distance to nearest Food Bank (within 100 miles)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Demographics: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Poverty Rate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Unemployment Rate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Education Level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182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esk with computer, phone, books, etc.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Analysis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Our Process &amp;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3314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0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292" y="1566332"/>
            <a:ext cx="5486400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8">
                <a:extLst>
                  <a:ext uri="{FF2B5EF4-FFF2-40B4-BE49-F238E27FC236}">
                    <a16:creationId xmlns:a16="http://schemas.microsoft.com/office/drawing/2014/main" id="{19AA0361-CD1F-1544-9E70-F20D4D9240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6492" y="999165"/>
                <a:ext cx="11328000" cy="432000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b="1" kern="1200" spc="-1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𝒚</m:t>
                      </m:r>
                      <m:r>
                        <a:rPr lang="el-GR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𝑩</m:t>
                      </m:r>
                      <m:r>
                        <a:rPr lang="en-US" i="1" baseline="-25000">
                          <a:latin typeface="Cambria Math" charset="0"/>
                        </a:rPr>
                        <m:t>𝟎</m:t>
                      </m:r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𝑩</m:t>
                      </m:r>
                      <m:r>
                        <a:rPr lang="en-US" i="1" baseline="-25000">
                          <a:latin typeface="Cambria Math" charset="0"/>
                        </a:rPr>
                        <m:t>𝟏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itle 8">
                <a:extLst>
                  <a:ext uri="{FF2B5EF4-FFF2-40B4-BE49-F238E27FC236}">
                    <a16:creationId xmlns:a16="http://schemas.microsoft.com/office/drawing/2014/main" id="{19AA0361-CD1F-1544-9E70-F20D4D924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92" y="999165"/>
                <a:ext cx="11328000" cy="432000"/>
              </a:xfrm>
              <a:prstGeom prst="rect">
                <a:avLst/>
              </a:prstGeom>
              <a:blipFill>
                <a:blip r:embed="rId3"/>
                <a:stretch>
                  <a:fillRect t="-2857"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8">
            <a:extLst>
              <a:ext uri="{FF2B5EF4-FFF2-40B4-BE49-F238E27FC236}">
                <a16:creationId xmlns:a16="http://schemas.microsoft.com/office/drawing/2014/main" id="{19AA0361-CD1F-1544-9E70-F20D4D924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1"/>
            <a:ext cx="11328000" cy="432000"/>
          </a:xfrm>
        </p:spPr>
        <p:txBody>
          <a:bodyPr/>
          <a:lstStyle/>
          <a:p>
            <a:r>
              <a:rPr lang="en-US" dirty="0"/>
              <a:t>Linear Regression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8">
                <a:extLst>
                  <a:ext uri="{FF2B5EF4-FFF2-40B4-BE49-F238E27FC236}">
                    <a16:creationId xmlns:a16="http://schemas.microsoft.com/office/drawing/2014/main" id="{19AA0361-CD1F-1544-9E70-F20D4D9240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7200" y="1983905"/>
                <a:ext cx="3247292" cy="432000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b="1" kern="1200" spc="-1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𝑩</m:t>
                      </m:r>
                      <m:r>
                        <a:rPr lang="en-US" i="1" baseline="-25000">
                          <a:latin typeface="Cambria Math" charset="0"/>
                        </a:rPr>
                        <m:t>𝟎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>
                        <a:rPr lang="en-US" i="1">
                          <a:latin typeface="Cambria Math" charset="0"/>
                        </a:rPr>
                        <m:t>𝟑𝟎</m:t>
                      </m:r>
                      <m:r>
                        <a:rPr lang="en-US" i="1">
                          <a:latin typeface="Cambria Math" charset="0"/>
                        </a:rPr>
                        <m:t>.</m:t>
                      </m:r>
                      <m:r>
                        <a:rPr lang="en-US" i="1">
                          <a:latin typeface="Cambria Math" charset="0"/>
                        </a:rPr>
                        <m:t>𝟕𝟑𝟎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itle 8">
                <a:extLst>
                  <a:ext uri="{FF2B5EF4-FFF2-40B4-BE49-F238E27FC236}">
                    <a16:creationId xmlns:a16="http://schemas.microsoft.com/office/drawing/2014/main" id="{19AA0361-CD1F-1544-9E70-F20D4D924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200" y="1983905"/>
                <a:ext cx="3247292" cy="432000"/>
              </a:xfrm>
              <a:prstGeom prst="rect">
                <a:avLst/>
              </a:prstGeom>
              <a:blipFill>
                <a:blip r:embed="rId4"/>
                <a:stretch>
                  <a:fillRect t="-571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itle 8">
                <a:extLst>
                  <a:ext uri="{FF2B5EF4-FFF2-40B4-BE49-F238E27FC236}">
                    <a16:creationId xmlns:a16="http://schemas.microsoft.com/office/drawing/2014/main" id="{19AA0361-CD1F-1544-9E70-F20D4D9240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07200" y="2619180"/>
                <a:ext cx="3247292" cy="432000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b="1" kern="1200" spc="-15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𝑩</m:t>
                      </m:r>
                      <m:r>
                        <a:rPr lang="en-US" i="1" baseline="-25000">
                          <a:latin typeface="Cambria Math" charset="0"/>
                        </a:rPr>
                        <m:t>𝟏</m:t>
                      </m:r>
                      <m:r>
                        <a:rPr lang="en-US" i="1">
                          <a:latin typeface="Cambria Math" charset="0"/>
                        </a:rPr>
                        <m:t>=−</m:t>
                      </m:r>
                      <m:r>
                        <a:rPr lang="en-US" i="1">
                          <a:latin typeface="Cambria Math" charset="0"/>
                        </a:rPr>
                        <m:t>𝟎</m:t>
                      </m:r>
                      <m:r>
                        <a:rPr lang="en-US" i="1">
                          <a:latin typeface="Cambria Math" charset="0"/>
                        </a:rPr>
                        <m:t>.</m:t>
                      </m:r>
                      <m:r>
                        <a:rPr lang="en-US" i="1">
                          <a:latin typeface="Cambria Math" charset="0"/>
                        </a:rPr>
                        <m:t>𝟏𝟒𝟐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itle 8">
                <a:extLst>
                  <a:ext uri="{FF2B5EF4-FFF2-40B4-BE49-F238E27FC236}">
                    <a16:creationId xmlns:a16="http://schemas.microsoft.com/office/drawing/2014/main" id="{19AA0361-CD1F-1544-9E70-F20D4D924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200" y="2619180"/>
                <a:ext cx="3247292" cy="432000"/>
              </a:xfrm>
              <a:prstGeom prst="rect">
                <a:avLst/>
              </a:prstGeom>
              <a:blipFill>
                <a:blip r:embed="rId5"/>
                <a:stretch>
                  <a:fillRect t="-5714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393451" y="5568461"/>
            <a:ext cx="3578224" cy="369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1" dirty="0"/>
              <a:t>There is not a strong correlation</a:t>
            </a:r>
            <a:r>
              <a:rPr lang="mr-IN" sz="1801" dirty="0"/>
              <a:t>…</a:t>
            </a:r>
            <a:r>
              <a:rPr lang="en-US" sz="180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7180307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612661"/>
            <a:ext cx="4138036" cy="275869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9664"/>
            <a:ext cx="4219495" cy="2812997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0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13" y="3556434"/>
            <a:ext cx="4222379" cy="2814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614" y="865717"/>
            <a:ext cx="4198651" cy="2799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837" y="3531503"/>
            <a:ext cx="4259771" cy="28398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12" y="865718"/>
            <a:ext cx="4219495" cy="2812997"/>
          </a:xfrm>
          <a:prstGeom prst="rect">
            <a:avLst/>
          </a:prstGeom>
        </p:spPr>
      </p:pic>
      <p:sp>
        <p:nvSpPr>
          <p:cNvPr id="25" name="Title 8">
            <a:extLst>
              <a:ext uri="{FF2B5EF4-FFF2-40B4-BE49-F238E27FC236}">
                <a16:creationId xmlns:a16="http://schemas.microsoft.com/office/drawing/2014/main" id="{19AA0361-CD1F-1544-9E70-F20D4D924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1"/>
            <a:ext cx="11328000" cy="432000"/>
          </a:xfrm>
        </p:spPr>
        <p:txBody>
          <a:bodyPr/>
          <a:lstStyle/>
          <a:p>
            <a:r>
              <a:rPr lang="en-US" dirty="0"/>
              <a:t>Linear Probability Models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837" y="3664817"/>
            <a:ext cx="4259771" cy="283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694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0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1" y="968976"/>
            <a:ext cx="5562601" cy="4648201"/>
          </a:xfrm>
          <a:prstGeom prst="rect">
            <a:avLst/>
          </a:prstGeom>
        </p:spPr>
      </p:pic>
      <p:sp>
        <p:nvSpPr>
          <p:cNvPr id="5" name="Title 8">
            <a:extLst>
              <a:ext uri="{FF2B5EF4-FFF2-40B4-BE49-F238E27FC236}">
                <a16:creationId xmlns:a16="http://schemas.microsoft.com/office/drawing/2014/main" id="{19AA0361-CD1F-1544-9E70-F20D4D924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1"/>
            <a:ext cx="11328000" cy="432000"/>
          </a:xfrm>
        </p:spPr>
        <p:txBody>
          <a:bodyPr/>
          <a:lstStyle/>
          <a:p>
            <a:r>
              <a:rPr lang="en-US" dirty="0"/>
              <a:t>Linear Regression Model with Interaction Variable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24600" y="1104901"/>
            <a:ext cx="543540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3" indent="-285753">
              <a:buFont typeface="Arial" charset="0"/>
              <a:buChar char="•"/>
            </a:pPr>
            <a:r>
              <a:rPr lang="en-US" sz="2800" dirty="0"/>
              <a:t>Food banks have less of an impact in counties with less college graduates</a:t>
            </a:r>
          </a:p>
          <a:p>
            <a:pPr marL="285753" indent="-285753">
              <a:buFont typeface="Arial" charset="0"/>
              <a:buChar char="•"/>
            </a:pPr>
            <a:endParaRPr lang="en-US" sz="2800" dirty="0"/>
          </a:p>
          <a:p>
            <a:pPr marL="285753" indent="-285753">
              <a:buFont typeface="Arial" charset="0"/>
              <a:buChar char="•"/>
            </a:pPr>
            <a:r>
              <a:rPr lang="en-US" sz="2800" dirty="0"/>
              <a:t>Distance to the nearest food bank in counties is not a significant predictor of food insecurity</a:t>
            </a:r>
          </a:p>
          <a:p>
            <a:pPr marL="285753" indent="-285753">
              <a:buFont typeface="Arial" charset="0"/>
              <a:buChar char="•"/>
            </a:pPr>
            <a:endParaRPr lang="en-US" sz="3600" dirty="0"/>
          </a:p>
          <a:p>
            <a:pPr marL="285753" indent="-285753">
              <a:buFont typeface="Arial" charset="0"/>
              <a:buChar char="•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0255142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686D84-E1EF-8948-99D2-4CF983E950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B84F2-BE4A-AA42-8A35-3D05C5A916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2484" y="1202316"/>
            <a:ext cx="9629065" cy="3595316"/>
          </a:xfrm>
        </p:spPr>
        <p:txBody>
          <a:bodyPr/>
          <a:lstStyle/>
          <a:p>
            <a:r>
              <a:rPr lang="en-US" dirty="0"/>
              <a:t>On the U.S. County Level, is Distance to Food Banks a Predictor for Food Insecurity?</a:t>
            </a:r>
          </a:p>
        </p:txBody>
      </p:sp>
    </p:spTree>
    <p:extLst>
      <p:ext uri="{BB962C8B-B14F-4D97-AF65-F5344CB8AC3E}">
        <p14:creationId xmlns:p14="http://schemas.microsoft.com/office/powerpoint/2010/main" val="206563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686D84-E1EF-8948-99D2-4CF983E950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B84F2-BE4A-AA42-8A35-3D05C5A916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2484" y="1202316"/>
            <a:ext cx="9629065" cy="3595316"/>
          </a:xfrm>
        </p:spPr>
        <p:txBody>
          <a:bodyPr/>
          <a:lstStyle/>
          <a:p>
            <a:r>
              <a:rPr lang="en-US" b="1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216668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4DBB-420B-4D48-B182-37E51598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D8C5C-4931-4A47-80E0-1D7A94311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Our graphs suggested that the further away the county was from the nearest food bank the lower the food insecurity was.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They also indicated that there was a greater chance of finding a food bank in counties with more college educated adults.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E8C7F-A6F7-DC40-9A7B-97ECD84D47F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399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4DBB-420B-4D48-B182-37E51598B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D8C5C-4931-4A47-80E0-1D7A94311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Food insecurity is an increasingly relevant issue that doesn’t have as much available research to help understand and combat it.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We were able to gather and synthesize </a:t>
            </a:r>
            <a:r>
              <a:rPr lang="en-US" dirty="0" err="1"/>
              <a:t>dataframes</a:t>
            </a:r>
            <a:r>
              <a:rPr lang="en-US" dirty="0"/>
              <a:t> to give us a better insight into food banks and how they impact food inequality.</a:t>
            </a:r>
          </a:p>
          <a:p>
            <a:pPr>
              <a:buFont typeface="Wingdings" pitchFamily="2" charset="2"/>
              <a:buChar char="q"/>
            </a:pPr>
            <a:r>
              <a:rPr lang="en-US" dirty="0"/>
              <a:t>We are happy to have added research to food insecurity and we are hopeful that more research will be done to reduce hunger and promote nutrition within our communities!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EE8C7F-A6F7-DC40-9A7B-97ECD84D47F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19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17796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2240404" y="1585233"/>
            <a:ext cx="7711200" cy="1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r>
              <a:rPr lang="en"/>
              <a:t>Food Insecurity 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2240404" y="4065933"/>
            <a:ext cx="7711200" cy="12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/>
            <a:r>
              <a:rPr lang="en"/>
              <a:t>Team 39 a.k.a. C2C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70" y="4538304"/>
            <a:ext cx="6737332" cy="2006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0400" y="1162453"/>
            <a:ext cx="5849735" cy="140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701" y="3868524"/>
            <a:ext cx="12192004" cy="298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597996"/>
            <a:ext cx="8286500" cy="253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05502" y="7"/>
            <a:ext cx="8286503" cy="278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" y="3348965"/>
            <a:ext cx="8286500" cy="3509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5" y="985867"/>
            <a:ext cx="8581840" cy="5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15200" y="2781432"/>
            <a:ext cx="7711200" cy="3181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0" y="1585242"/>
            <a:ext cx="6962901" cy="3281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" y="2995695"/>
            <a:ext cx="6962900" cy="386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" y="2"/>
            <a:ext cx="7833756" cy="40923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212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 descr="hand clapping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889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26135C-E34C-CD4A-98C8-7D6C9F32F85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F14540-9645-F44D-9536-60983B567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33" y="119917"/>
            <a:ext cx="11328000" cy="432000"/>
          </a:xfrm>
        </p:spPr>
        <p:txBody>
          <a:bodyPr/>
          <a:lstStyle/>
          <a:p>
            <a:r>
              <a:rPr lang="en-US" b="0" dirty="0">
                <a:latin typeface="Georgia" panose="02040502050405020303" pitchFamily="18" charset="0"/>
              </a:rPr>
              <a:t>Team Coast-2-Coast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BB3B1E-435D-8742-9721-124676B6A6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3414" r="1572" b="2116"/>
          <a:stretch/>
        </p:blipFill>
        <p:spPr>
          <a:xfrm>
            <a:off x="1328830" y="867509"/>
            <a:ext cx="8809892" cy="512298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BA6E74E-A3F3-BA45-BDAA-F6C7ADCDBEC9}"/>
              </a:ext>
            </a:extLst>
          </p:cNvPr>
          <p:cNvGrpSpPr/>
          <p:nvPr/>
        </p:nvGrpSpPr>
        <p:grpSpPr>
          <a:xfrm>
            <a:off x="2198108" y="2738062"/>
            <a:ext cx="457200" cy="457200"/>
            <a:chOff x="1412445" y="1186469"/>
            <a:chExt cx="457200" cy="457200"/>
          </a:xfrm>
        </p:grpSpPr>
        <p:sp>
          <p:nvSpPr>
            <p:cNvPr id="7" name="Teardrop 6">
              <a:extLst>
                <a:ext uri="{FF2B5EF4-FFF2-40B4-BE49-F238E27FC236}">
                  <a16:creationId xmlns:a16="http://schemas.microsoft.com/office/drawing/2014/main" id="{F686863A-C03A-B949-8CA9-0B6A35DBCAA1}"/>
                </a:ext>
              </a:extLst>
            </p:cNvPr>
            <p:cNvSpPr/>
            <p:nvPr/>
          </p:nvSpPr>
          <p:spPr>
            <a:xfrm rot="7817864">
              <a:off x="1412445" y="1186469"/>
              <a:ext cx="457200" cy="457200"/>
            </a:xfrm>
            <a:prstGeom prst="teardrop">
              <a:avLst>
                <a:gd name="adj" fmla="val 15641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00B6C23-05DF-BB4F-8284-9457E5CCDD45}"/>
                </a:ext>
              </a:extLst>
            </p:cNvPr>
            <p:cNvSpPr/>
            <p:nvPr/>
          </p:nvSpPr>
          <p:spPr>
            <a:xfrm>
              <a:off x="1530755" y="130316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04907B3-9A16-AB45-ADAD-F1842447CA7E}"/>
              </a:ext>
            </a:extLst>
          </p:cNvPr>
          <p:cNvGrpSpPr/>
          <p:nvPr/>
        </p:nvGrpSpPr>
        <p:grpSpPr>
          <a:xfrm>
            <a:off x="7950381" y="3967198"/>
            <a:ext cx="457200" cy="457200"/>
            <a:chOff x="1412445" y="1186469"/>
            <a:chExt cx="457200" cy="457200"/>
          </a:xfrm>
        </p:grpSpPr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DEA24E56-9175-F64E-AE48-AF3F5B8653CC}"/>
                </a:ext>
              </a:extLst>
            </p:cNvPr>
            <p:cNvSpPr/>
            <p:nvPr/>
          </p:nvSpPr>
          <p:spPr>
            <a:xfrm rot="7817864">
              <a:off x="1412445" y="1186469"/>
              <a:ext cx="457200" cy="457200"/>
            </a:xfrm>
            <a:prstGeom prst="teardrop">
              <a:avLst>
                <a:gd name="adj" fmla="val 15641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D50B227-161E-E049-9942-269D613BEE5A}"/>
                </a:ext>
              </a:extLst>
            </p:cNvPr>
            <p:cNvSpPr/>
            <p:nvPr/>
          </p:nvSpPr>
          <p:spPr>
            <a:xfrm>
              <a:off x="1530755" y="130316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96991B-E4A8-374B-9CD2-D82E94430752}"/>
              </a:ext>
            </a:extLst>
          </p:cNvPr>
          <p:cNvGrpSpPr/>
          <p:nvPr/>
        </p:nvGrpSpPr>
        <p:grpSpPr>
          <a:xfrm>
            <a:off x="7444783" y="3060263"/>
            <a:ext cx="457200" cy="457200"/>
            <a:chOff x="1412445" y="1186469"/>
            <a:chExt cx="457200" cy="457200"/>
          </a:xfrm>
        </p:grpSpPr>
        <p:sp>
          <p:nvSpPr>
            <p:cNvPr id="17" name="Teardrop 16">
              <a:extLst>
                <a:ext uri="{FF2B5EF4-FFF2-40B4-BE49-F238E27FC236}">
                  <a16:creationId xmlns:a16="http://schemas.microsoft.com/office/drawing/2014/main" id="{6873585A-DE40-C540-BE43-2B0119E08E73}"/>
                </a:ext>
              </a:extLst>
            </p:cNvPr>
            <p:cNvSpPr/>
            <p:nvPr/>
          </p:nvSpPr>
          <p:spPr>
            <a:xfrm rot="7817864">
              <a:off x="1412445" y="1186469"/>
              <a:ext cx="457200" cy="457200"/>
            </a:xfrm>
            <a:prstGeom prst="teardrop">
              <a:avLst>
                <a:gd name="adj" fmla="val 15641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0658B0-46AB-2C49-A0E0-9C735A36C051}"/>
                </a:ext>
              </a:extLst>
            </p:cNvPr>
            <p:cNvSpPr/>
            <p:nvPr/>
          </p:nvSpPr>
          <p:spPr>
            <a:xfrm>
              <a:off x="1530755" y="130316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2FC7129-4DC4-D545-9D8D-E2CD14DA9586}"/>
              </a:ext>
            </a:extLst>
          </p:cNvPr>
          <p:cNvGrpSpPr/>
          <p:nvPr/>
        </p:nvGrpSpPr>
        <p:grpSpPr>
          <a:xfrm>
            <a:off x="8669247" y="2187260"/>
            <a:ext cx="457200" cy="457200"/>
            <a:chOff x="1412445" y="1186469"/>
            <a:chExt cx="457200" cy="457200"/>
          </a:xfrm>
        </p:grpSpPr>
        <p:sp>
          <p:nvSpPr>
            <p:cNvPr id="20" name="Teardrop 19">
              <a:extLst>
                <a:ext uri="{FF2B5EF4-FFF2-40B4-BE49-F238E27FC236}">
                  <a16:creationId xmlns:a16="http://schemas.microsoft.com/office/drawing/2014/main" id="{FA84FCBC-39FC-0B41-892F-309849B49F60}"/>
                </a:ext>
              </a:extLst>
            </p:cNvPr>
            <p:cNvSpPr/>
            <p:nvPr/>
          </p:nvSpPr>
          <p:spPr>
            <a:xfrm rot="7817864">
              <a:off x="1412445" y="1186469"/>
              <a:ext cx="457200" cy="457200"/>
            </a:xfrm>
            <a:prstGeom prst="teardrop">
              <a:avLst>
                <a:gd name="adj" fmla="val 15641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FDAE67A-D58D-C643-AD81-D1C740E11A07}"/>
                </a:ext>
              </a:extLst>
            </p:cNvPr>
            <p:cNvSpPr/>
            <p:nvPr/>
          </p:nvSpPr>
          <p:spPr>
            <a:xfrm>
              <a:off x="1530755" y="130316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DE1AEE2-0EDA-5C4F-8244-B02DB961D7E0}"/>
              </a:ext>
            </a:extLst>
          </p:cNvPr>
          <p:cNvGrpSpPr/>
          <p:nvPr/>
        </p:nvGrpSpPr>
        <p:grpSpPr>
          <a:xfrm>
            <a:off x="1477609" y="2033245"/>
            <a:ext cx="831836" cy="787570"/>
            <a:chOff x="902677" y="1972200"/>
            <a:chExt cx="1516915" cy="743469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BD4EB4-5061-FF47-B3E8-B03458EA427E}"/>
                </a:ext>
              </a:extLst>
            </p:cNvPr>
            <p:cNvCxnSpPr/>
            <p:nvPr/>
          </p:nvCxnSpPr>
          <p:spPr>
            <a:xfrm flipH="1" flipV="1">
              <a:off x="1592220" y="1972200"/>
              <a:ext cx="827372" cy="743469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C6E28E3-0CC4-FA4E-87E6-0C888CA90B3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2677" y="1972200"/>
              <a:ext cx="701267" cy="1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26A944-A41D-6045-A52D-DDD021AD50DF}"/>
              </a:ext>
            </a:extLst>
          </p:cNvPr>
          <p:cNvGrpSpPr/>
          <p:nvPr/>
        </p:nvGrpSpPr>
        <p:grpSpPr>
          <a:xfrm flipH="1">
            <a:off x="9018202" y="477717"/>
            <a:ext cx="764827" cy="1775319"/>
            <a:chOff x="902677" y="1972200"/>
            <a:chExt cx="1516915" cy="743469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10711A9-8393-6B49-B7B5-8CF4B0DD5C76}"/>
                </a:ext>
              </a:extLst>
            </p:cNvPr>
            <p:cNvCxnSpPr/>
            <p:nvPr/>
          </p:nvCxnSpPr>
          <p:spPr>
            <a:xfrm flipH="1" flipV="1">
              <a:off x="1592220" y="1972200"/>
              <a:ext cx="827372" cy="743469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43CCC31-3E63-C244-A89F-36C5D4617C2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2677" y="1972200"/>
              <a:ext cx="701267" cy="1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19EB965-77AF-804C-906D-FF4341D544DC}"/>
              </a:ext>
            </a:extLst>
          </p:cNvPr>
          <p:cNvGrpSpPr/>
          <p:nvPr/>
        </p:nvGrpSpPr>
        <p:grpSpPr>
          <a:xfrm flipH="1" flipV="1">
            <a:off x="7870182" y="4002409"/>
            <a:ext cx="1320485" cy="955198"/>
            <a:chOff x="964596" y="1892774"/>
            <a:chExt cx="1454996" cy="822895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7CECDC9-FABC-CF4C-8D68-08FCDF9F04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00368" y="1892774"/>
              <a:ext cx="919224" cy="822895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CF99B64-B564-CC44-8AA9-D912B90BB3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64596" y="1896603"/>
              <a:ext cx="547887" cy="0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27EE19-B3F8-5044-83C2-F2603DAAD46A}"/>
              </a:ext>
            </a:extLst>
          </p:cNvPr>
          <p:cNvGrpSpPr/>
          <p:nvPr/>
        </p:nvGrpSpPr>
        <p:grpSpPr>
          <a:xfrm flipH="1">
            <a:off x="8368212" y="3083352"/>
            <a:ext cx="1216187" cy="956267"/>
            <a:chOff x="1096844" y="1891530"/>
            <a:chExt cx="1322748" cy="824139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B897A4C-172A-A945-A9CE-F278DAFBCCE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83267" y="1891530"/>
              <a:ext cx="936325" cy="824139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1233FDB-A062-1248-A856-CC2DE1D7867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6844" y="1891530"/>
              <a:ext cx="384570" cy="1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87C5206-B294-554B-8CA1-C00066BBA87A}"/>
              </a:ext>
            </a:extLst>
          </p:cNvPr>
          <p:cNvGrpSpPr/>
          <p:nvPr/>
        </p:nvGrpSpPr>
        <p:grpSpPr>
          <a:xfrm>
            <a:off x="7710294" y="3869547"/>
            <a:ext cx="457200" cy="457200"/>
            <a:chOff x="1412445" y="1186469"/>
            <a:chExt cx="457200" cy="457200"/>
          </a:xfrm>
        </p:grpSpPr>
        <p:sp>
          <p:nvSpPr>
            <p:cNvPr id="39" name="Teardrop 38">
              <a:extLst>
                <a:ext uri="{FF2B5EF4-FFF2-40B4-BE49-F238E27FC236}">
                  <a16:creationId xmlns:a16="http://schemas.microsoft.com/office/drawing/2014/main" id="{F577135E-F245-B94E-A3B4-860DA863EA88}"/>
                </a:ext>
              </a:extLst>
            </p:cNvPr>
            <p:cNvSpPr/>
            <p:nvPr/>
          </p:nvSpPr>
          <p:spPr>
            <a:xfrm rot="7817864">
              <a:off x="1412445" y="1186469"/>
              <a:ext cx="457200" cy="457200"/>
            </a:xfrm>
            <a:prstGeom prst="teardrop">
              <a:avLst>
                <a:gd name="adj" fmla="val 15641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307B57D-5D64-CB44-82AC-ED221D9918AF}"/>
                </a:ext>
              </a:extLst>
            </p:cNvPr>
            <p:cNvSpPr/>
            <p:nvPr/>
          </p:nvSpPr>
          <p:spPr>
            <a:xfrm>
              <a:off x="1530755" y="1303160"/>
              <a:ext cx="228600" cy="228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D0F3E01-BA75-4B4A-8329-D7F11B8C1F55}"/>
              </a:ext>
            </a:extLst>
          </p:cNvPr>
          <p:cNvGrpSpPr/>
          <p:nvPr/>
        </p:nvGrpSpPr>
        <p:grpSpPr>
          <a:xfrm rot="11279986" flipH="1">
            <a:off x="7100931" y="3471091"/>
            <a:ext cx="405445" cy="2464916"/>
            <a:chOff x="1112509" y="1961157"/>
            <a:chExt cx="494574" cy="743095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4C6E6E4-C751-5644-92DE-5A5EB97095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3156" y="1972200"/>
              <a:ext cx="79063" cy="732052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9B2F40F-8367-0441-881F-C10A451C6F95}"/>
                </a:ext>
              </a:extLst>
            </p:cNvPr>
            <p:cNvCxnSpPr>
              <a:cxnSpLocks/>
            </p:cNvCxnSpPr>
            <p:nvPr/>
          </p:nvCxnSpPr>
          <p:spPr>
            <a:xfrm rot="11279986">
              <a:off x="1112509" y="1961157"/>
              <a:ext cx="494574" cy="2553"/>
            </a:xfrm>
            <a:prstGeom prst="line">
              <a:avLst/>
            </a:prstGeom>
            <a:ln w="254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AE6DA44B-FE1B-0C43-A39F-84B80561051B}"/>
              </a:ext>
            </a:extLst>
          </p:cNvPr>
          <p:cNvSpPr txBox="1"/>
          <p:nvPr/>
        </p:nvSpPr>
        <p:spPr>
          <a:xfrm>
            <a:off x="-156107" y="1828800"/>
            <a:ext cx="167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Tw Cen MT" panose="020B0602020104020603" pitchFamily="34" charset="77"/>
              </a:rPr>
              <a:t>Christina</a:t>
            </a:r>
            <a:endParaRPr lang="en-US" sz="1801" b="1" dirty="0">
              <a:latin typeface="Tw Cen MT" panose="020B0602020104020603" pitchFamily="34" charset="7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0220C18-97C5-424E-BC4A-7038B385BCF0}"/>
              </a:ext>
            </a:extLst>
          </p:cNvPr>
          <p:cNvSpPr txBox="1"/>
          <p:nvPr/>
        </p:nvSpPr>
        <p:spPr>
          <a:xfrm>
            <a:off x="9560201" y="2914075"/>
            <a:ext cx="167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77"/>
              </a:rPr>
              <a:t>Paulina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880B6B9-F12C-134A-AB77-713E979E3C3B}"/>
              </a:ext>
            </a:extLst>
          </p:cNvPr>
          <p:cNvSpPr txBox="1"/>
          <p:nvPr/>
        </p:nvSpPr>
        <p:spPr>
          <a:xfrm>
            <a:off x="9226780" y="4783884"/>
            <a:ext cx="167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77"/>
              </a:rPr>
              <a:t>Alejandra</a:t>
            </a:r>
            <a:endParaRPr lang="en-US" sz="2000" b="1" dirty="0">
              <a:latin typeface="Tw Cen MT" panose="020B0602020104020603" pitchFamily="34" charset="7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18C5559-127A-F14A-9CA3-0DF49AADA06D}"/>
              </a:ext>
            </a:extLst>
          </p:cNvPr>
          <p:cNvSpPr txBox="1"/>
          <p:nvPr/>
        </p:nvSpPr>
        <p:spPr>
          <a:xfrm>
            <a:off x="9762430" y="323627"/>
            <a:ext cx="167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w Cen MT" panose="020B0602020104020603" pitchFamily="34" charset="77"/>
              </a:rPr>
              <a:t>Zaire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FC7681C-B035-314B-8D0C-421A377C54F0}"/>
              </a:ext>
            </a:extLst>
          </p:cNvPr>
          <p:cNvSpPr txBox="1"/>
          <p:nvPr/>
        </p:nvSpPr>
        <p:spPr>
          <a:xfrm>
            <a:off x="5286729" y="5721534"/>
            <a:ext cx="167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latin typeface="Tw Cen MT" panose="020B0602020104020603" pitchFamily="34" charset="77"/>
              </a:rPr>
              <a:t>Sandra</a:t>
            </a:r>
          </a:p>
        </p:txBody>
      </p:sp>
    </p:spTree>
    <p:extLst>
      <p:ext uri="{BB962C8B-B14F-4D97-AF65-F5344CB8AC3E}">
        <p14:creationId xmlns:p14="http://schemas.microsoft.com/office/powerpoint/2010/main" val="1853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35E3CE9E-B03C-CB4B-A83A-D3265C7A05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331" y="2"/>
            <a:ext cx="9563003" cy="6371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2156226"/>
            <a:ext cx="4903599" cy="1958400"/>
          </a:xfrm>
        </p:spPr>
        <p:txBody>
          <a:bodyPr/>
          <a:lstStyle/>
          <a:p>
            <a:r>
              <a:rPr lang="en-US" dirty="0"/>
              <a:t>Our Learnings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972F17A-D965-40B9-8ABB-C634072DBC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4110760"/>
            <a:ext cx="4902200" cy="1100565"/>
          </a:xfrm>
        </p:spPr>
        <p:txBody>
          <a:bodyPr/>
          <a:lstStyle/>
          <a:p>
            <a:r>
              <a:rPr lang="en-US" dirty="0"/>
              <a:t>Analysis of the Data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721"/>
            <a:ext cx="9780588" cy="666858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69703" y="2623931"/>
            <a:ext cx="9422297" cy="1537253"/>
          </a:xfrm>
        </p:spPr>
        <p:txBody>
          <a:bodyPr/>
          <a:lstStyle/>
          <a:p>
            <a:r>
              <a:rPr lang="en-US" sz="4400" dirty="0"/>
              <a:t>On the U.S. County Level, is Distance to Food Banks a Predictor for Food Insecurity?</a:t>
            </a:r>
          </a:p>
        </p:txBody>
      </p:sp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esk with computer, phone, books, etc.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Our Process &amp;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22">
            <a:extLst>
              <a:ext uri="{FF2B5EF4-FFF2-40B4-BE49-F238E27FC236}">
                <a16:creationId xmlns:a16="http://schemas.microsoft.com/office/drawing/2014/main" id="{592FE07D-B3CA-D447-88B1-CF266F3CAC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" b="1118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Recommendation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452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0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26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BBDFFF1-1778-E04A-8542-323F83ED89F1}"/>
              </a:ext>
            </a:extLst>
          </p:cNvPr>
          <p:cNvGrpSpPr/>
          <p:nvPr/>
        </p:nvGrpSpPr>
        <p:grpSpPr>
          <a:xfrm>
            <a:off x="277622" y="135321"/>
            <a:ext cx="11565503" cy="6172681"/>
            <a:chOff x="277622" y="135321"/>
            <a:chExt cx="11565503" cy="617268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226E7A-A9D9-3548-87F8-821EF5B5D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0545" y="580319"/>
              <a:ext cx="2811412" cy="1294823"/>
            </a:xfrm>
            <a:prstGeom prst="rect">
              <a:avLst/>
            </a:prstGeom>
            <a:ln>
              <a:gradFill flip="none" rotWithShape="1">
                <a:gsLst>
                  <a:gs pos="0">
                    <a:schemeClr val="accent5"/>
                  </a:gs>
                  <a:gs pos="33000">
                    <a:schemeClr val="accent5">
                      <a:lumMod val="95000"/>
                      <a:lumOff val="5000"/>
                    </a:schemeClr>
                  </a:gs>
                  <a:gs pos="100000">
                    <a:schemeClr val="accent5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E9D29EA-E2DF-B440-8A9A-4B9411334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2676" b="20518"/>
            <a:stretch/>
          </p:blipFill>
          <p:spPr>
            <a:xfrm>
              <a:off x="8613347" y="2856774"/>
              <a:ext cx="3229778" cy="978759"/>
            </a:xfrm>
            <a:prstGeom prst="rect">
              <a:avLst/>
            </a:prstGeom>
            <a:ln>
              <a:gradFill flip="none" rotWithShape="1"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46000">
                    <a:schemeClr val="accent5">
                      <a:lumMod val="95000"/>
                      <a:lumOff val="5000"/>
                    </a:schemeClr>
                  </a:gs>
                  <a:gs pos="100000">
                    <a:schemeClr val="accent5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0998495-C478-D147-9F06-5D9E80378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8518" y="487023"/>
              <a:ext cx="4976834" cy="1405316"/>
            </a:xfrm>
            <a:prstGeom prst="rect">
              <a:avLst/>
            </a:prstGeom>
            <a:ln>
              <a:gradFill flip="none" rotWithShape="1"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46000">
                    <a:schemeClr val="accent5">
                      <a:lumMod val="95000"/>
                      <a:lumOff val="5000"/>
                    </a:schemeClr>
                  </a:gs>
                  <a:gs pos="100000">
                    <a:schemeClr val="accent5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48277B9-E3ED-6F49-AF32-E68B3614F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1682"/>
            <a:stretch/>
          </p:blipFill>
          <p:spPr>
            <a:xfrm>
              <a:off x="3176681" y="2794140"/>
              <a:ext cx="4550379" cy="1100482"/>
            </a:xfrm>
            <a:prstGeom prst="rect">
              <a:avLst/>
            </a:prstGeom>
            <a:ln>
              <a:gradFill flip="none" rotWithShape="1">
                <a:gsLst>
                  <a:gs pos="0">
                    <a:schemeClr val="accent5"/>
                  </a:gs>
                  <a:gs pos="46000">
                    <a:schemeClr val="accent5">
                      <a:lumMod val="95000"/>
                      <a:lumOff val="5000"/>
                    </a:schemeClr>
                  </a:gs>
                  <a:gs pos="100000">
                    <a:schemeClr val="accent5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555533F-75C0-2E43-BEFF-2A41944A4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997" y="2711619"/>
              <a:ext cx="1971468" cy="1411572"/>
            </a:xfrm>
            <a:prstGeom prst="rect">
              <a:avLst/>
            </a:prstGeom>
            <a:ln>
              <a:gradFill flip="none" rotWithShape="1">
                <a:gsLst>
                  <a:gs pos="0">
                    <a:schemeClr val="accent5"/>
                  </a:gs>
                  <a:gs pos="46000">
                    <a:schemeClr val="accent5">
                      <a:lumMod val="95000"/>
                      <a:lumOff val="5000"/>
                    </a:schemeClr>
                  </a:gs>
                  <a:gs pos="100000">
                    <a:schemeClr val="accent5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88DE1DD-8649-0743-A7C2-6E94183FF609}"/>
                </a:ext>
              </a:extLst>
            </p:cNvPr>
            <p:cNvSpPr txBox="1"/>
            <p:nvPr/>
          </p:nvSpPr>
          <p:spPr>
            <a:xfrm>
              <a:off x="1561092" y="263122"/>
              <a:ext cx="2707573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1" b="1" dirty="0"/>
                <a:t>FIPS Data Frame</a:t>
              </a:r>
              <a:endParaRPr lang="en-US" sz="12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5EAD6B7-2DEF-0648-B26A-66F157270749}"/>
                </a:ext>
              </a:extLst>
            </p:cNvPr>
            <p:cNvSpPr txBox="1"/>
            <p:nvPr/>
          </p:nvSpPr>
          <p:spPr>
            <a:xfrm>
              <a:off x="6559948" y="135321"/>
              <a:ext cx="4715403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1" b="1" dirty="0"/>
                <a:t>Food Bank Location Data Frame</a:t>
              </a:r>
            </a:p>
          </p:txBody>
        </p:sp>
        <p:sp>
          <p:nvSpPr>
            <p:cNvPr id="26" name="Left-Right-Up Arrow 25">
              <a:extLst>
                <a:ext uri="{FF2B5EF4-FFF2-40B4-BE49-F238E27FC236}">
                  <a16:creationId xmlns:a16="http://schemas.microsoft.com/office/drawing/2014/main" id="{2911806D-3C23-224D-A0A5-7B185FBE2A57}"/>
                </a:ext>
              </a:extLst>
            </p:cNvPr>
            <p:cNvSpPr/>
            <p:nvPr/>
          </p:nvSpPr>
          <p:spPr>
            <a:xfrm rot="10800000">
              <a:off x="4560125" y="1132279"/>
              <a:ext cx="1439092" cy="1100482"/>
            </a:xfrm>
            <a:prstGeom prst="leftRightUpArrow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7" name="Left-Right Arrow Callout 26">
              <a:extLst>
                <a:ext uri="{FF2B5EF4-FFF2-40B4-BE49-F238E27FC236}">
                  <a16:creationId xmlns:a16="http://schemas.microsoft.com/office/drawing/2014/main" id="{8D30EAA9-2D0C-914A-BEC8-1220CA23353F}"/>
                </a:ext>
              </a:extLst>
            </p:cNvPr>
            <p:cNvSpPr/>
            <p:nvPr/>
          </p:nvSpPr>
          <p:spPr>
            <a:xfrm>
              <a:off x="2412474" y="3179902"/>
              <a:ext cx="663237" cy="335195"/>
            </a:xfrm>
            <a:prstGeom prst="leftRightArrowCallou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29" name="Left-Right Arrow Callout 28">
              <a:extLst>
                <a:ext uri="{FF2B5EF4-FFF2-40B4-BE49-F238E27FC236}">
                  <a16:creationId xmlns:a16="http://schemas.microsoft.com/office/drawing/2014/main" id="{0F98BE7B-60BB-9D46-9D91-C044C835F4E1}"/>
                </a:ext>
              </a:extLst>
            </p:cNvPr>
            <p:cNvSpPr/>
            <p:nvPr/>
          </p:nvSpPr>
          <p:spPr>
            <a:xfrm>
              <a:off x="7813286" y="3159822"/>
              <a:ext cx="663237" cy="335195"/>
            </a:xfrm>
            <a:prstGeom prst="leftRightArrowCallout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1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1B7B4DE-9D6D-934D-97E5-2F2F51A0B667}"/>
                </a:ext>
              </a:extLst>
            </p:cNvPr>
            <p:cNvSpPr txBox="1"/>
            <p:nvPr/>
          </p:nvSpPr>
          <p:spPr>
            <a:xfrm>
              <a:off x="391883" y="2375245"/>
              <a:ext cx="1857205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1" b="1" dirty="0"/>
                <a:t>Distance Data Frame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468F05B-E81D-234A-9373-89D743B534CE}"/>
                </a:ext>
              </a:extLst>
            </p:cNvPr>
            <p:cNvSpPr txBox="1"/>
            <p:nvPr/>
          </p:nvSpPr>
          <p:spPr>
            <a:xfrm>
              <a:off x="8613347" y="2532451"/>
              <a:ext cx="3229778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1" b="1" dirty="0"/>
                <a:t>Food Insecurity Data Frame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10516E1-EEC4-E243-80A4-A7C3027EACB3}"/>
                </a:ext>
              </a:extLst>
            </p:cNvPr>
            <p:cNvSpPr txBox="1"/>
            <p:nvPr/>
          </p:nvSpPr>
          <p:spPr>
            <a:xfrm>
              <a:off x="6298516" y="1914332"/>
              <a:ext cx="49768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/>
                <a:t>FeedingAmerica.org</a:t>
              </a:r>
              <a:endParaRPr lang="en-US" sz="11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30F790-EA10-CB49-970A-31611D204678}"/>
                </a:ext>
              </a:extLst>
            </p:cNvPr>
            <p:cNvSpPr txBox="1"/>
            <p:nvPr/>
          </p:nvSpPr>
          <p:spPr>
            <a:xfrm>
              <a:off x="1440545" y="1885606"/>
              <a:ext cx="281141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/>
                <a:t>Data.world</a:t>
              </a:r>
              <a:r>
                <a:rPr lang="en-US" sz="1100" dirty="0"/>
                <a:t> 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8B66BA-4C57-F343-A8EB-065F6468CBEB}"/>
                </a:ext>
              </a:extLst>
            </p:cNvPr>
            <p:cNvSpPr txBox="1"/>
            <p:nvPr/>
          </p:nvSpPr>
          <p:spPr>
            <a:xfrm>
              <a:off x="8613347" y="3833571"/>
              <a:ext cx="322977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 err="1"/>
                <a:t>FeedingAmerica.org</a:t>
              </a:r>
              <a:endParaRPr lang="en-US" sz="11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58E525-0CA0-9E4F-812F-BA0DE7B0E52E}"/>
                </a:ext>
              </a:extLst>
            </p:cNvPr>
            <p:cNvSpPr txBox="1"/>
            <p:nvPr/>
          </p:nvSpPr>
          <p:spPr>
            <a:xfrm>
              <a:off x="277622" y="4129472"/>
              <a:ext cx="197146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National Bureau of Economic Research 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B877373-AA74-8F48-A31B-2E10EDC5C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52322" y="4570646"/>
              <a:ext cx="7456548" cy="1737356"/>
            </a:xfrm>
            <a:prstGeom prst="rect">
              <a:avLst/>
            </a:prstGeom>
            <a:ln>
              <a:gradFill flip="none" rotWithShape="1"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46000">
                    <a:schemeClr val="accent5">
                      <a:lumMod val="95000"/>
                      <a:lumOff val="5000"/>
                    </a:schemeClr>
                  </a:gs>
                  <a:gs pos="100000">
                    <a:schemeClr val="accent5">
                      <a:lumMod val="60000"/>
                    </a:schemeClr>
                  </a:gs>
                </a:gsLst>
                <a:path path="circle">
                  <a:fillToRect l="50000" t="130000" r="50000" b="-30000"/>
                </a:path>
                <a:tileRect/>
              </a:gradFill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EFD2E0E-2813-A645-863C-245BFDC0F410}"/>
                </a:ext>
              </a:extLst>
            </p:cNvPr>
            <p:cNvSpPr txBox="1"/>
            <p:nvPr/>
          </p:nvSpPr>
          <p:spPr>
            <a:xfrm>
              <a:off x="2220682" y="4257734"/>
              <a:ext cx="68401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Final Data Frame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754218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FC094-07FC-304C-B2E7-6BA5A25F2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07C71F-3162-4E45-8AF4-A77D98FAA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4AB4A9-5D45-944A-9B84-0BDB043E9D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/>
              <a:t>Add a footer</a:t>
            </a:r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4E2E2B-EBCB-3648-8570-A78052C9DAB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9094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1"/>
            <a:ext cx="11339513" cy="360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1760000" y="6371350"/>
            <a:ext cx="432000" cy="432000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028280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31800" y="432001"/>
            <a:ext cx="11340201" cy="432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4103676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2240404" y="1585233"/>
            <a:ext cx="7711200" cy="1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r>
              <a:rPr lang="en"/>
              <a:t>Food Insecurity 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2240404" y="4065933"/>
            <a:ext cx="7711200" cy="12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/>
            <a:r>
              <a:rPr lang="en"/>
              <a:t>Team 39 a.k.a. C2C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5519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19CC24-50EB-AE4C-9B0D-862BA9B2BF7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0DDB0A-C664-2747-B2A0-2E3E4247944D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3359424" y="2140297"/>
            <a:ext cx="5473148" cy="2577410"/>
          </a:xfrm>
          <a:ln w="571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PA" sz="16601" b="1" dirty="0"/>
              <a:t>10.5 %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EA03D5-0418-1C46-8F37-0ACABEF629E9}"/>
              </a:ext>
            </a:extLst>
          </p:cNvPr>
          <p:cNvSpPr txBox="1"/>
          <p:nvPr/>
        </p:nvSpPr>
        <p:spPr>
          <a:xfrm>
            <a:off x="4479236" y="1658183"/>
            <a:ext cx="3233531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A" sz="1801" dirty="0"/>
              <a:t>U.S. 2019 Food Insecurity Rate</a:t>
            </a:r>
          </a:p>
        </p:txBody>
      </p:sp>
    </p:spTree>
    <p:extLst>
      <p:ext uri="{BB962C8B-B14F-4D97-AF65-F5344CB8AC3E}">
        <p14:creationId xmlns:p14="http://schemas.microsoft.com/office/powerpoint/2010/main" val="4162945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1DE34A-CCE3-4C4E-A9E9-1CEDA9D148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037B32-348E-B843-A34B-3F8D1B42B641}"/>
              </a:ext>
            </a:extLst>
          </p:cNvPr>
          <p:cNvSpPr txBox="1">
            <a:spLocks/>
          </p:cNvSpPr>
          <p:nvPr/>
        </p:nvSpPr>
        <p:spPr>
          <a:xfrm>
            <a:off x="3720548" y="4035357"/>
            <a:ext cx="4750905" cy="1782348"/>
          </a:xfrm>
          <a:prstGeom prst="rect">
            <a:avLst/>
          </a:prstGeom>
          <a:ln w="57150" cap="flat" cmpd="sng" algn="ctr">
            <a:solidFill>
              <a:schemeClr val="accent5"/>
            </a:solidFill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A" sz="11501" b="1" dirty="0"/>
              <a:t>8.6 %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C71B422-D393-DA4F-8F90-F7D39D3BD327}"/>
              </a:ext>
            </a:extLst>
          </p:cNvPr>
          <p:cNvSpPr txBox="1">
            <a:spLocks/>
          </p:cNvSpPr>
          <p:nvPr/>
        </p:nvSpPr>
        <p:spPr>
          <a:xfrm>
            <a:off x="3720546" y="530157"/>
            <a:ext cx="4750905" cy="1782348"/>
          </a:xfrm>
          <a:prstGeom prst="rect">
            <a:avLst/>
          </a:prstGeom>
          <a:ln w="57150" cap="flat" cmpd="sng" algn="ctr">
            <a:solidFill>
              <a:schemeClr val="accent5"/>
            </a:solidFill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0" tIns="0" rIns="0" bIns="0" rtlCol="0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A" sz="11501" b="1" dirty="0"/>
              <a:t>34 %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2304E9-9599-E042-8DC3-91B43218972E}"/>
              </a:ext>
            </a:extLst>
          </p:cNvPr>
          <p:cNvSpPr txBox="1"/>
          <p:nvPr/>
        </p:nvSpPr>
        <p:spPr>
          <a:xfrm>
            <a:off x="702367" y="1236665"/>
            <a:ext cx="156375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/>
              <a:t>A</a:t>
            </a:r>
            <a:r>
              <a:rPr lang="en-PA" sz="1801" dirty="0"/>
              <a:t>s high 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ED41E1-DB57-704D-A35F-45CB7E8FA0AF}"/>
              </a:ext>
            </a:extLst>
          </p:cNvPr>
          <p:cNvSpPr txBox="1"/>
          <p:nvPr/>
        </p:nvSpPr>
        <p:spPr>
          <a:xfrm>
            <a:off x="728872" y="4741865"/>
            <a:ext cx="1563756" cy="369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1" dirty="0"/>
              <a:t>A</a:t>
            </a:r>
            <a:r>
              <a:rPr lang="en-PA" sz="1801" dirty="0"/>
              <a:t>s low as</a:t>
            </a:r>
          </a:p>
        </p:txBody>
      </p:sp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891B27F3-EAC0-184F-90F9-91C3AAEAF061}"/>
              </a:ext>
            </a:extLst>
          </p:cNvPr>
          <p:cNvSpPr/>
          <p:nvPr/>
        </p:nvSpPr>
        <p:spPr>
          <a:xfrm>
            <a:off x="2199862" y="1209295"/>
            <a:ext cx="795131" cy="440668"/>
          </a:xfrm>
          <a:prstGeom prst="stripedRightArrow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1801"/>
          </a:p>
        </p:txBody>
      </p:sp>
      <p:sp>
        <p:nvSpPr>
          <p:cNvPr id="9" name="Striped Right Arrow 8">
            <a:extLst>
              <a:ext uri="{FF2B5EF4-FFF2-40B4-BE49-F238E27FC236}">
                <a16:creationId xmlns:a16="http://schemas.microsoft.com/office/drawing/2014/main" id="{83A533AC-18E1-C242-B72C-232605E66393}"/>
              </a:ext>
            </a:extLst>
          </p:cNvPr>
          <p:cNvSpPr/>
          <p:nvPr/>
        </p:nvSpPr>
        <p:spPr>
          <a:xfrm>
            <a:off x="2186612" y="4670527"/>
            <a:ext cx="795131" cy="440668"/>
          </a:xfrm>
          <a:prstGeom prst="striped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A" sz="1801"/>
          </a:p>
        </p:txBody>
      </p:sp>
    </p:spTree>
    <p:extLst>
      <p:ext uri="{BB962C8B-B14F-4D97-AF65-F5344CB8AC3E}">
        <p14:creationId xmlns:p14="http://schemas.microsoft.com/office/powerpoint/2010/main" val="365117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2240404" y="1585233"/>
            <a:ext cx="7711200" cy="1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r>
              <a:rPr lang="en"/>
              <a:t>Food Insecurity 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2240404" y="4065933"/>
            <a:ext cx="7711200" cy="12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/>
            <a:r>
              <a:rPr lang="en"/>
              <a:t>Team 39 a.k.a. C2C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7057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686D84-E1EF-8948-99D2-4CF983E950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B84F2-BE4A-AA42-8A35-3D05C5A916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72484" y="1202316"/>
            <a:ext cx="9629065" cy="3595316"/>
          </a:xfrm>
        </p:spPr>
        <p:txBody>
          <a:bodyPr/>
          <a:lstStyle/>
          <a:p>
            <a:r>
              <a:rPr lang="en-US" dirty="0"/>
              <a:t>On the U.S. County Level, is Distance to Food Banks a Predictor for Food Insecurity?</a:t>
            </a:r>
          </a:p>
        </p:txBody>
      </p:sp>
    </p:spTree>
    <p:extLst>
      <p:ext uri="{BB962C8B-B14F-4D97-AF65-F5344CB8AC3E}">
        <p14:creationId xmlns:p14="http://schemas.microsoft.com/office/powerpoint/2010/main" val="404563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esk with computer, phone, books, etc.">
            <a:extLst>
              <a:ext uri="{FF2B5EF4-FFF2-40B4-BE49-F238E27FC236}">
                <a16:creationId xmlns:a16="http://schemas.microsoft.com/office/drawing/2014/main" id="{2E7ADBC3-DECA-9F4C-9289-9E43C727592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3892" y="3146958"/>
            <a:ext cx="7038108" cy="1389413"/>
          </a:xfrm>
        </p:spPr>
        <p:txBody>
          <a:bodyPr/>
          <a:lstStyle/>
          <a:p>
            <a:pPr algn="ctr"/>
            <a:r>
              <a:rPr lang="en-US" dirty="0"/>
              <a:t>Empirical Challenge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3892" y="4536371"/>
            <a:ext cx="7038108" cy="688770"/>
          </a:xfrm>
        </p:spPr>
        <p:txBody>
          <a:bodyPr/>
          <a:lstStyle/>
          <a:p>
            <a:r>
              <a:rPr lang="en-US" dirty="0"/>
              <a:t>Our Process &amp; Methodology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63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9AA0361-CD1F-1544-9E70-F20D4D924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Questions ….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What is the county’s Food Insecurity Rate? (Pre-</a:t>
            </a:r>
            <a:r>
              <a:rPr lang="en-US" dirty="0" err="1"/>
              <a:t>covid</a:t>
            </a:r>
            <a:r>
              <a:rPr lang="en-US" dirty="0"/>
              <a:t> and </a:t>
            </a:r>
            <a:r>
              <a:rPr lang="en-US" dirty="0" err="1"/>
              <a:t>Covid</a:t>
            </a:r>
            <a:r>
              <a:rPr lang="en-US" dirty="0"/>
              <a:t> Data)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Does the county have a Food Bank? 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If no, how far is the nearest Food Bank?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What demographics of each county, would we focus on?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2636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90D0D0-7C1D-47FF-A2F0-9937AA567A3D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16c05727-aa75-4e4a-9b5f-8a80a1165891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EDB5DD7-8DCC-4069-9EB3-5D09818665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E15EA0-2F38-456B-B156-038699A5D17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Bright business presentation</Template>
  <TotalTime>0</TotalTime>
  <Words>526</Words>
  <Application>Microsoft Macintosh PowerPoint</Application>
  <PresentationFormat>Widescreen</PresentationFormat>
  <Paragraphs>121</Paragraphs>
  <Slides>29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Calibri</vt:lpstr>
      <vt:lpstr>Cambria Math</vt:lpstr>
      <vt:lpstr>Candara</vt:lpstr>
      <vt:lpstr>Corbel</vt:lpstr>
      <vt:lpstr>Georgia</vt:lpstr>
      <vt:lpstr>Roboto Slab</vt:lpstr>
      <vt:lpstr>Times New Roman</vt:lpstr>
      <vt:lpstr>Tw Cen MT</vt:lpstr>
      <vt:lpstr>Wingdings</vt:lpstr>
      <vt:lpstr>Office Theme</vt:lpstr>
      <vt:lpstr>Team Coast-2-Coast</vt:lpstr>
      <vt:lpstr>Food Insecurity </vt:lpstr>
      <vt:lpstr>Food Insecurity </vt:lpstr>
      <vt:lpstr>PowerPoint Presentation</vt:lpstr>
      <vt:lpstr>PowerPoint Presentation</vt:lpstr>
      <vt:lpstr>Food Insecurity </vt:lpstr>
      <vt:lpstr>PowerPoint Presentation</vt:lpstr>
      <vt:lpstr>Empirical Challenge</vt:lpstr>
      <vt:lpstr>Initial Questions ….</vt:lpstr>
      <vt:lpstr>PowerPoint Presentation</vt:lpstr>
      <vt:lpstr>Final  Variables</vt:lpstr>
      <vt:lpstr>Our Analysis </vt:lpstr>
      <vt:lpstr>Linear Regression Model</vt:lpstr>
      <vt:lpstr>Linear Probability Models</vt:lpstr>
      <vt:lpstr>Linear Regression Model with Interaction Variable</vt:lpstr>
      <vt:lpstr>PowerPoint Presentation</vt:lpstr>
      <vt:lpstr>PowerPoint Presentation</vt:lpstr>
      <vt:lpstr>Our Findings</vt:lpstr>
      <vt:lpstr>Takeaways</vt:lpstr>
      <vt:lpstr>Thank You</vt:lpstr>
      <vt:lpstr>Team Coast-2-Coast</vt:lpstr>
      <vt:lpstr>Our Learnings</vt:lpstr>
      <vt:lpstr>On the U.S. County Level, is Distance to Food Banks a Predictor for Food Insecurity?</vt:lpstr>
      <vt:lpstr>Machine Learning</vt:lpstr>
      <vt:lpstr>Recommendation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2020-05-12T19:29:50Z</dcterms:created>
  <dcterms:modified xsi:type="dcterms:W3CDTF">2021-03-01T19:31:52Z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